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274" r:id="rId3"/>
    <p:sldId id="269" r:id="rId4"/>
    <p:sldId id="272" r:id="rId5"/>
    <p:sldId id="270" r:id="rId6"/>
    <p:sldId id="261" r:id="rId7"/>
    <p:sldId id="276" r:id="rId8"/>
    <p:sldId id="262" r:id="rId9"/>
    <p:sldId id="263" r:id="rId10"/>
    <p:sldId id="265" r:id="rId11"/>
    <p:sldId id="267" r:id="rId12"/>
    <p:sldId id="258" r:id="rId13"/>
  </p:sldIdLst>
  <p:sldSz cx="18288000" cy="10287000"/>
  <p:notesSz cx="6858000" cy="9144000"/>
  <p:embeddedFontLst>
    <p:embeddedFont>
      <p:font typeface="Another Shabby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Antique Olive" panose="020B0604020202020204" charset="0"/>
      <p:regular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  <p:embeddedFont>
      <p:font typeface="Antique Olive Bold" panose="020B0604020202020204" charset="-18"/>
      <p:regular r:id="rId25"/>
    </p:embeddedFont>
    <p:embeddedFont>
      <p:font typeface="Tahoma" panose="020B0604030504040204" pitchFamily="34" charset="0"/>
      <p:regular r:id="rId26"/>
      <p:bold r:id="rId27"/>
    </p:embeddedFont>
    <p:embeddedFont>
      <p:font typeface="Cambria" panose="02040503050406030204" pitchFamily="18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60" userDrawn="1">
          <p15:clr>
            <a:srgbClr val="A4A3A4"/>
          </p15:clr>
        </p15:guide>
        <p15:guide id="2" pos="53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3E"/>
    <a:srgbClr val="0333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66" autoAdjust="0"/>
    <p:restoredTop sz="93735" autoAdjust="0"/>
  </p:normalViewPr>
  <p:slideViewPr>
    <p:cSldViewPr>
      <p:cViewPr varScale="1">
        <p:scale>
          <a:sx n="73" d="100"/>
          <a:sy n="73" d="100"/>
        </p:scale>
        <p:origin x="936" y="54"/>
      </p:cViewPr>
      <p:guideLst>
        <p:guide orient="horz" pos="2760"/>
        <p:guide pos="53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370F0D-14D1-447F-85E4-26AC368D6224}" type="doc">
      <dgm:prSet loTypeId="urn:microsoft.com/office/officeart/2005/8/layout/process1" loCatId="process" qsTypeId="urn:microsoft.com/office/officeart/2005/8/quickstyle/3d3" qsCatId="3D" csTypeId="urn:microsoft.com/office/officeart/2005/8/colors/accent3_4" csCatId="accent3" phldr="1"/>
      <dgm:spPr/>
    </dgm:pt>
    <dgm:pt modelId="{F63E1B46-3213-46FC-8934-DC6B86D27CF9}">
      <dgm:prSet phldrT="[Tekst]" custT="1"/>
      <dgm:spPr/>
      <dgm:t>
        <a:bodyPr/>
        <a:lstStyle/>
        <a:p>
          <a:r>
            <a:rPr lang="pl-PL" sz="1800" b="1" dirty="0" smtClean="0">
              <a:latin typeface="Tahoma"/>
              <a:ea typeface="Tahoma"/>
              <a:cs typeface="Tahoma"/>
            </a:rPr>
            <a:t>opracowanie</a:t>
          </a:r>
          <a:endParaRPr lang="pl-PL" sz="1300" b="1" dirty="0"/>
        </a:p>
      </dgm:t>
    </dgm:pt>
    <dgm:pt modelId="{2B58F528-8493-479F-8115-8A45611BD632}" type="parTrans" cxnId="{FC5F22B1-FFD0-42A5-BDDD-EE643E374D18}">
      <dgm:prSet/>
      <dgm:spPr/>
      <dgm:t>
        <a:bodyPr/>
        <a:lstStyle/>
        <a:p>
          <a:endParaRPr lang="pl-PL"/>
        </a:p>
      </dgm:t>
    </dgm:pt>
    <dgm:pt modelId="{F7998478-CC8D-4EE2-80DA-302095EA343D}" type="sibTrans" cxnId="{FC5F22B1-FFD0-42A5-BDDD-EE643E374D18}">
      <dgm:prSet/>
      <dgm:spPr/>
      <dgm:t>
        <a:bodyPr/>
        <a:lstStyle/>
        <a:p>
          <a:endParaRPr lang="pl-PL"/>
        </a:p>
      </dgm:t>
    </dgm:pt>
    <dgm:pt modelId="{9EE5EC7F-554E-484A-B6B0-B2BC0EF8F95F}">
      <dgm:prSet phldrT="[Tekst]" custT="1"/>
      <dgm:spPr/>
      <dgm:t>
        <a:bodyPr/>
        <a:lstStyle/>
        <a:p>
          <a:r>
            <a:rPr lang="pl-PL" sz="1800" b="1" dirty="0" smtClean="0">
              <a:latin typeface="Tahoma"/>
              <a:ea typeface="Tahoma"/>
              <a:cs typeface="Tahoma"/>
            </a:rPr>
            <a:t>wdrożenie</a:t>
          </a:r>
          <a:endParaRPr lang="pl-PL" sz="1800" b="1" dirty="0"/>
        </a:p>
      </dgm:t>
    </dgm:pt>
    <dgm:pt modelId="{4A9E6284-2E23-4CC4-9CDC-050E60D4B763}" type="parTrans" cxnId="{7B39A39B-3594-43BC-8806-AEC7A7161589}">
      <dgm:prSet/>
      <dgm:spPr/>
      <dgm:t>
        <a:bodyPr/>
        <a:lstStyle/>
        <a:p>
          <a:endParaRPr lang="pl-PL"/>
        </a:p>
      </dgm:t>
    </dgm:pt>
    <dgm:pt modelId="{A37A5AF1-7143-439F-B7BE-40DF7F458341}" type="sibTrans" cxnId="{7B39A39B-3594-43BC-8806-AEC7A7161589}">
      <dgm:prSet/>
      <dgm:spPr/>
      <dgm:t>
        <a:bodyPr/>
        <a:lstStyle/>
        <a:p>
          <a:endParaRPr lang="pl-PL"/>
        </a:p>
      </dgm:t>
    </dgm:pt>
    <dgm:pt modelId="{E9CF258B-94B5-4DFB-867D-2B673C7032EB}">
      <dgm:prSet phldrT="[Tekst]" custT="1"/>
      <dgm:spPr/>
      <dgm:t>
        <a:bodyPr/>
        <a:lstStyle/>
        <a:p>
          <a:r>
            <a:rPr lang="pl-PL" sz="1800" b="1" dirty="0" smtClean="0">
              <a:latin typeface="Tahoma"/>
              <a:ea typeface="Tahoma"/>
              <a:cs typeface="Tahoma"/>
            </a:rPr>
            <a:t>demonstracja</a:t>
          </a:r>
          <a:endParaRPr lang="pl-PL" sz="1800" b="1" dirty="0"/>
        </a:p>
      </dgm:t>
    </dgm:pt>
    <dgm:pt modelId="{0E23C74B-7081-453D-8BBD-1C22D0CF6DEB}" type="parTrans" cxnId="{96C9C145-1B43-4213-8028-900F647AC2A6}">
      <dgm:prSet/>
      <dgm:spPr/>
      <dgm:t>
        <a:bodyPr/>
        <a:lstStyle/>
        <a:p>
          <a:endParaRPr lang="pl-PL"/>
        </a:p>
      </dgm:t>
    </dgm:pt>
    <dgm:pt modelId="{3C13E4CF-B096-49B5-8DDD-E56FF33BDF91}" type="sibTrans" cxnId="{96C9C145-1B43-4213-8028-900F647AC2A6}">
      <dgm:prSet/>
      <dgm:spPr/>
      <dgm:t>
        <a:bodyPr/>
        <a:lstStyle/>
        <a:p>
          <a:endParaRPr lang="pl-PL"/>
        </a:p>
      </dgm:t>
    </dgm:pt>
    <dgm:pt modelId="{425BE110-D2CC-422F-BC62-2725808CFE12}" type="pres">
      <dgm:prSet presAssocID="{9B370F0D-14D1-447F-85E4-26AC368D6224}" presName="Name0" presStyleCnt="0">
        <dgm:presLayoutVars>
          <dgm:dir/>
          <dgm:resizeHandles val="exact"/>
        </dgm:presLayoutVars>
      </dgm:prSet>
      <dgm:spPr/>
    </dgm:pt>
    <dgm:pt modelId="{8368B58D-ECBB-4A12-8274-BBAF8047AAAF}" type="pres">
      <dgm:prSet presAssocID="{F63E1B46-3213-46FC-8934-DC6B86D27CF9}" presName="node" presStyleLbl="node1" presStyleIdx="0" presStyleCnt="3" custLinFactNeighborX="6058" custLinFactNeighborY="-8137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6D4A373-38BC-46E6-92EC-5C199874C8AF}" type="pres">
      <dgm:prSet presAssocID="{F7998478-CC8D-4EE2-80DA-302095EA343D}" presName="sibTrans" presStyleLbl="sibTrans2D1" presStyleIdx="0" presStyleCnt="2"/>
      <dgm:spPr/>
      <dgm:t>
        <a:bodyPr/>
        <a:lstStyle/>
        <a:p>
          <a:endParaRPr lang="pl-PL"/>
        </a:p>
      </dgm:t>
    </dgm:pt>
    <dgm:pt modelId="{B1DA4E0B-8FDE-44E3-BC36-35DA166F7DD4}" type="pres">
      <dgm:prSet presAssocID="{F7998478-CC8D-4EE2-80DA-302095EA343D}" presName="connectorText" presStyleLbl="sibTrans2D1" presStyleIdx="0" presStyleCnt="2"/>
      <dgm:spPr/>
      <dgm:t>
        <a:bodyPr/>
        <a:lstStyle/>
        <a:p>
          <a:endParaRPr lang="pl-PL"/>
        </a:p>
      </dgm:t>
    </dgm:pt>
    <dgm:pt modelId="{01F3C23C-D9CD-4CB9-B2FA-4A2EE952DE04}" type="pres">
      <dgm:prSet presAssocID="{9EE5EC7F-554E-484A-B6B0-B2BC0EF8F95F}" presName="node" presStyleLbl="node1" presStyleIdx="1" presStyleCnt="3" custLinFactNeighborX="6058" custLinFactNeighborY="-8137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4B74139-F4DD-435C-B942-EB9C322CEDA8}" type="pres">
      <dgm:prSet presAssocID="{A37A5AF1-7143-439F-B7BE-40DF7F458341}" presName="sibTrans" presStyleLbl="sibTrans2D1" presStyleIdx="1" presStyleCnt="2"/>
      <dgm:spPr/>
      <dgm:t>
        <a:bodyPr/>
        <a:lstStyle/>
        <a:p>
          <a:endParaRPr lang="pl-PL"/>
        </a:p>
      </dgm:t>
    </dgm:pt>
    <dgm:pt modelId="{3C522DF3-567E-4802-AA3C-652299708234}" type="pres">
      <dgm:prSet presAssocID="{A37A5AF1-7143-439F-B7BE-40DF7F458341}" presName="connectorText" presStyleLbl="sibTrans2D1" presStyleIdx="1" presStyleCnt="2"/>
      <dgm:spPr/>
      <dgm:t>
        <a:bodyPr/>
        <a:lstStyle/>
        <a:p>
          <a:endParaRPr lang="pl-PL"/>
        </a:p>
      </dgm:t>
    </dgm:pt>
    <dgm:pt modelId="{F49A482F-1D26-4692-9F98-888E3C454E78}" type="pres">
      <dgm:prSet presAssocID="{E9CF258B-94B5-4DFB-867D-2B673C7032EB}" presName="node" presStyleLbl="node1" presStyleIdx="2" presStyleCnt="3" custLinFactNeighborX="-7976" custLinFactNeighborY="-8137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FD394272-5589-411C-9783-7DA1AD933355}" type="presOf" srcId="{A37A5AF1-7143-439F-B7BE-40DF7F458341}" destId="{24B74139-F4DD-435C-B942-EB9C322CEDA8}" srcOrd="0" destOrd="0" presId="urn:microsoft.com/office/officeart/2005/8/layout/process1"/>
    <dgm:cxn modelId="{7B39A39B-3594-43BC-8806-AEC7A7161589}" srcId="{9B370F0D-14D1-447F-85E4-26AC368D6224}" destId="{9EE5EC7F-554E-484A-B6B0-B2BC0EF8F95F}" srcOrd="1" destOrd="0" parTransId="{4A9E6284-2E23-4CC4-9CDC-050E60D4B763}" sibTransId="{A37A5AF1-7143-439F-B7BE-40DF7F458341}"/>
    <dgm:cxn modelId="{B476E073-5DC9-4776-B95F-F3AD9749433C}" type="presOf" srcId="{E9CF258B-94B5-4DFB-867D-2B673C7032EB}" destId="{F49A482F-1D26-4692-9F98-888E3C454E78}" srcOrd="0" destOrd="0" presId="urn:microsoft.com/office/officeart/2005/8/layout/process1"/>
    <dgm:cxn modelId="{4F06E079-05F9-442D-A4AE-A48702F16CF0}" type="presOf" srcId="{A37A5AF1-7143-439F-B7BE-40DF7F458341}" destId="{3C522DF3-567E-4802-AA3C-652299708234}" srcOrd="1" destOrd="0" presId="urn:microsoft.com/office/officeart/2005/8/layout/process1"/>
    <dgm:cxn modelId="{21F070B0-492C-4A5F-9562-49A0474135C6}" type="presOf" srcId="{9EE5EC7F-554E-484A-B6B0-B2BC0EF8F95F}" destId="{01F3C23C-D9CD-4CB9-B2FA-4A2EE952DE04}" srcOrd="0" destOrd="0" presId="urn:microsoft.com/office/officeart/2005/8/layout/process1"/>
    <dgm:cxn modelId="{2F66FC84-D60E-49E5-BE65-511591413D25}" type="presOf" srcId="{F7998478-CC8D-4EE2-80DA-302095EA343D}" destId="{96D4A373-38BC-46E6-92EC-5C199874C8AF}" srcOrd="0" destOrd="0" presId="urn:microsoft.com/office/officeart/2005/8/layout/process1"/>
    <dgm:cxn modelId="{605C0729-330B-4FAA-89CC-D6C6F064512E}" type="presOf" srcId="{F63E1B46-3213-46FC-8934-DC6B86D27CF9}" destId="{8368B58D-ECBB-4A12-8274-BBAF8047AAAF}" srcOrd="0" destOrd="0" presId="urn:microsoft.com/office/officeart/2005/8/layout/process1"/>
    <dgm:cxn modelId="{96C9C145-1B43-4213-8028-900F647AC2A6}" srcId="{9B370F0D-14D1-447F-85E4-26AC368D6224}" destId="{E9CF258B-94B5-4DFB-867D-2B673C7032EB}" srcOrd="2" destOrd="0" parTransId="{0E23C74B-7081-453D-8BBD-1C22D0CF6DEB}" sibTransId="{3C13E4CF-B096-49B5-8DDD-E56FF33BDF91}"/>
    <dgm:cxn modelId="{6B7E55CD-B58F-4F8F-9FDC-9257D7E082AE}" type="presOf" srcId="{F7998478-CC8D-4EE2-80DA-302095EA343D}" destId="{B1DA4E0B-8FDE-44E3-BC36-35DA166F7DD4}" srcOrd="1" destOrd="0" presId="urn:microsoft.com/office/officeart/2005/8/layout/process1"/>
    <dgm:cxn modelId="{F1D649A8-B733-417B-8691-781E16963028}" type="presOf" srcId="{9B370F0D-14D1-447F-85E4-26AC368D6224}" destId="{425BE110-D2CC-422F-BC62-2725808CFE12}" srcOrd="0" destOrd="0" presId="urn:microsoft.com/office/officeart/2005/8/layout/process1"/>
    <dgm:cxn modelId="{FC5F22B1-FFD0-42A5-BDDD-EE643E374D18}" srcId="{9B370F0D-14D1-447F-85E4-26AC368D6224}" destId="{F63E1B46-3213-46FC-8934-DC6B86D27CF9}" srcOrd="0" destOrd="0" parTransId="{2B58F528-8493-479F-8115-8A45611BD632}" sibTransId="{F7998478-CC8D-4EE2-80DA-302095EA343D}"/>
    <dgm:cxn modelId="{3488AE3B-2E20-4503-9254-EDEBB3ACE12C}" type="presParOf" srcId="{425BE110-D2CC-422F-BC62-2725808CFE12}" destId="{8368B58D-ECBB-4A12-8274-BBAF8047AAAF}" srcOrd="0" destOrd="0" presId="urn:microsoft.com/office/officeart/2005/8/layout/process1"/>
    <dgm:cxn modelId="{1A26C453-EF5B-48FC-8160-74DDB71251D6}" type="presParOf" srcId="{425BE110-D2CC-422F-BC62-2725808CFE12}" destId="{96D4A373-38BC-46E6-92EC-5C199874C8AF}" srcOrd="1" destOrd="0" presId="urn:microsoft.com/office/officeart/2005/8/layout/process1"/>
    <dgm:cxn modelId="{91659AC9-135B-47B9-8DDB-B62CF3EB7CE3}" type="presParOf" srcId="{96D4A373-38BC-46E6-92EC-5C199874C8AF}" destId="{B1DA4E0B-8FDE-44E3-BC36-35DA166F7DD4}" srcOrd="0" destOrd="0" presId="urn:microsoft.com/office/officeart/2005/8/layout/process1"/>
    <dgm:cxn modelId="{A26C07D1-7BBF-485E-8F44-94BAF02F67CC}" type="presParOf" srcId="{425BE110-D2CC-422F-BC62-2725808CFE12}" destId="{01F3C23C-D9CD-4CB9-B2FA-4A2EE952DE04}" srcOrd="2" destOrd="0" presId="urn:microsoft.com/office/officeart/2005/8/layout/process1"/>
    <dgm:cxn modelId="{F680DEB6-E197-4074-A2B5-52904A3AECCD}" type="presParOf" srcId="{425BE110-D2CC-422F-BC62-2725808CFE12}" destId="{24B74139-F4DD-435C-B942-EB9C322CEDA8}" srcOrd="3" destOrd="0" presId="urn:microsoft.com/office/officeart/2005/8/layout/process1"/>
    <dgm:cxn modelId="{47F5C1BE-3381-4235-894B-DE3FFFD12247}" type="presParOf" srcId="{24B74139-F4DD-435C-B942-EB9C322CEDA8}" destId="{3C522DF3-567E-4802-AA3C-652299708234}" srcOrd="0" destOrd="0" presId="urn:microsoft.com/office/officeart/2005/8/layout/process1"/>
    <dgm:cxn modelId="{439FB82B-11B6-4740-8C4B-72A8AE3E5FB9}" type="presParOf" srcId="{425BE110-D2CC-422F-BC62-2725808CFE12}" destId="{F49A482F-1D26-4692-9F98-888E3C454E7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68B58D-ECBB-4A12-8274-BBAF8047AAAF}">
      <dsp:nvSpPr>
        <dsp:cNvPr id="0" name=""/>
        <dsp:cNvSpPr/>
      </dsp:nvSpPr>
      <dsp:spPr>
        <a:xfrm>
          <a:off x="99987" y="0"/>
          <a:ext cx="3625651" cy="759095"/>
        </a:xfrm>
        <a:prstGeom prst="roundRect">
          <a:avLst>
            <a:gd name="adj" fmla="val 10000"/>
          </a:avLst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latin typeface="Tahoma"/>
              <a:ea typeface="Tahoma"/>
              <a:cs typeface="Tahoma"/>
            </a:rPr>
            <a:t>opracowanie</a:t>
          </a:r>
          <a:endParaRPr lang="pl-PL" sz="1300" b="1" kern="1200" dirty="0"/>
        </a:p>
      </dsp:txBody>
      <dsp:txXfrm>
        <a:off x="122220" y="22233"/>
        <a:ext cx="3581185" cy="714629"/>
      </dsp:txXfrm>
    </dsp:sp>
    <dsp:sp modelId="{96D4A373-38BC-46E6-92EC-5C199874C8AF}">
      <dsp:nvSpPr>
        <dsp:cNvPr id="0" name=""/>
        <dsp:cNvSpPr/>
      </dsp:nvSpPr>
      <dsp:spPr>
        <a:xfrm>
          <a:off x="4088203" y="0"/>
          <a:ext cx="768638" cy="7590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3200" kern="1200"/>
        </a:p>
      </dsp:txBody>
      <dsp:txXfrm>
        <a:off x="4088203" y="151819"/>
        <a:ext cx="540910" cy="455457"/>
      </dsp:txXfrm>
    </dsp:sp>
    <dsp:sp modelId="{01F3C23C-D9CD-4CB9-B2FA-4A2EE952DE04}">
      <dsp:nvSpPr>
        <dsp:cNvPr id="0" name=""/>
        <dsp:cNvSpPr/>
      </dsp:nvSpPr>
      <dsp:spPr>
        <a:xfrm>
          <a:off x="5175898" y="0"/>
          <a:ext cx="3625651" cy="759095"/>
        </a:xfrm>
        <a:prstGeom prst="roundRect">
          <a:avLst>
            <a:gd name="adj" fmla="val 10000"/>
          </a:avLst>
        </a:prstGeom>
        <a:solidFill>
          <a:schemeClr val="accent3">
            <a:shade val="50000"/>
            <a:hueOff val="178371"/>
            <a:satOff val="-2846"/>
            <a:lumOff val="2740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latin typeface="Tahoma"/>
              <a:ea typeface="Tahoma"/>
              <a:cs typeface="Tahoma"/>
            </a:rPr>
            <a:t>wdrożenie</a:t>
          </a:r>
          <a:endParaRPr lang="pl-PL" sz="1800" b="1" kern="1200" dirty="0"/>
        </a:p>
      </dsp:txBody>
      <dsp:txXfrm>
        <a:off x="5198131" y="22233"/>
        <a:ext cx="3581185" cy="714629"/>
      </dsp:txXfrm>
    </dsp:sp>
    <dsp:sp modelId="{24B74139-F4DD-435C-B942-EB9C322CEDA8}">
      <dsp:nvSpPr>
        <dsp:cNvPr id="0" name=""/>
        <dsp:cNvSpPr/>
      </dsp:nvSpPr>
      <dsp:spPr>
        <a:xfrm>
          <a:off x="9113232" y="0"/>
          <a:ext cx="660767" cy="7590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280340"/>
            <a:satOff val="-6007"/>
            <a:lumOff val="3081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3200" kern="1200"/>
        </a:p>
      </dsp:txBody>
      <dsp:txXfrm>
        <a:off x="9113232" y="151819"/>
        <a:ext cx="462537" cy="455457"/>
      </dsp:txXfrm>
    </dsp:sp>
    <dsp:sp modelId="{F49A482F-1D26-4692-9F98-888E3C454E78}">
      <dsp:nvSpPr>
        <dsp:cNvPr id="0" name=""/>
        <dsp:cNvSpPr/>
      </dsp:nvSpPr>
      <dsp:spPr>
        <a:xfrm>
          <a:off x="10048280" y="0"/>
          <a:ext cx="3625651" cy="759095"/>
        </a:xfrm>
        <a:prstGeom prst="roundRect">
          <a:avLst>
            <a:gd name="adj" fmla="val 10000"/>
          </a:avLst>
        </a:prstGeom>
        <a:solidFill>
          <a:schemeClr val="accent3">
            <a:shade val="50000"/>
            <a:hueOff val="178371"/>
            <a:satOff val="-2846"/>
            <a:lumOff val="2740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latin typeface="Tahoma"/>
              <a:ea typeface="Tahoma"/>
              <a:cs typeface="Tahoma"/>
            </a:rPr>
            <a:t>demonstracja</a:t>
          </a:r>
          <a:endParaRPr lang="pl-PL" sz="1800" b="1" kern="1200" dirty="0"/>
        </a:p>
      </dsp:txBody>
      <dsp:txXfrm>
        <a:off x="10070513" y="22233"/>
        <a:ext cx="3581185" cy="714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E2884-138C-4A98-BE00-D53348C210A0}" type="datetimeFigureOut">
              <a:rPr lang="pl-PL" smtClean="0"/>
              <a:t>11.06.2025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69F418-ED98-4012-8C97-2DDA4C1E245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82512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9F418-ED98-4012-8C97-2DDA4C1E2457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34509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9F418-ED98-4012-8C97-2DDA4C1E2457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93804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9F418-ED98-4012-8C97-2DDA4C1E2457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7476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9F418-ED98-4012-8C97-2DDA4C1E2457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1583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9F418-ED98-4012-8C97-2DDA4C1E2457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36668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9F418-ED98-4012-8C97-2DDA4C1E2457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5840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9F418-ED98-4012-8C97-2DDA4C1E2457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37842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9F418-ED98-4012-8C97-2DDA4C1E2457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7182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9F418-ED98-4012-8C97-2DDA4C1E2457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128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9F418-ED98-4012-8C97-2DDA4C1E2457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974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69F418-ED98-4012-8C97-2DDA4C1E2457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8748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15" Type="http://schemas.openxmlformats.org/officeDocument/2006/relationships/image" Target="../media/image25.jpeg"/><Relationship Id="rId4" Type="http://schemas.openxmlformats.org/officeDocument/2006/relationships/image" Target="../media/image2.svg"/><Relationship Id="rId1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15" Type="http://schemas.openxmlformats.org/officeDocument/2006/relationships/image" Target="../media/image27.jpeg"/><Relationship Id="rId4" Type="http://schemas.openxmlformats.org/officeDocument/2006/relationships/image" Target="../media/image2.svg"/><Relationship Id="rId1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29.png"/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12" Type="http://schemas.openxmlformats.org/officeDocument/2006/relationships/image" Target="../media/image130.svg"/><Relationship Id="rId1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28.png"/><Relationship Id="rId5" Type="http://schemas.openxmlformats.org/officeDocument/2006/relationships/image" Target="../media/image4.svg"/><Relationship Id="rId15" Type="http://schemas.openxmlformats.org/officeDocument/2006/relationships/image" Target="../media/image30.png"/><Relationship Id="rId10" Type="http://schemas.openxmlformats.org/officeDocument/2006/relationships/image" Target="../media/image9.sv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15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.jpeg"/><Relationship Id="rId10" Type="http://schemas.openxmlformats.org/officeDocument/2006/relationships/image" Target="../media/image9.jpg"/><Relationship Id="rId4" Type="http://schemas.openxmlformats.org/officeDocument/2006/relationships/image" Target="../media/image5.png"/><Relationship Id="rId9" Type="http://schemas.openxmlformats.org/officeDocument/2006/relationships/image" Target="../media/image90.sv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4" Type="http://schemas.openxmlformats.org/officeDocument/2006/relationships/image" Target="../media/image2.svg"/><Relationship Id="rId1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4" Type="http://schemas.openxmlformats.org/officeDocument/2006/relationships/image" Target="../media/image2.svg"/><Relationship Id="rId1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4" Type="http://schemas.openxmlformats.org/officeDocument/2006/relationships/image" Target="../media/image2.sv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15" Type="http://schemas.openxmlformats.org/officeDocument/2006/relationships/image" Target="../media/image17.png"/><Relationship Id="rId4" Type="http://schemas.openxmlformats.org/officeDocument/2006/relationships/image" Target="../media/image2.sv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jpeg"/><Relationship Id="rId1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17" Type="http://schemas.openxmlformats.org/officeDocument/2006/relationships/diagramQuickStyle" Target="../diagrams/quickStyle1.xml"/><Relationship Id="rId2" Type="http://schemas.openxmlformats.org/officeDocument/2006/relationships/notesSlide" Target="../notesSlides/notesSlide7.xml"/><Relationship Id="rId16" Type="http://schemas.openxmlformats.org/officeDocument/2006/relationships/diagramLayout" Target="../diagrams/layou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11" Type="http://schemas.openxmlformats.org/officeDocument/2006/relationships/image" Target="../media/image91.svg"/><Relationship Id="rId5" Type="http://schemas.openxmlformats.org/officeDocument/2006/relationships/image" Target="../media/image2.png"/><Relationship Id="rId15" Type="http://schemas.openxmlformats.org/officeDocument/2006/relationships/diagramData" Target="../diagrams/data1.xml"/><Relationship Id="rId19" Type="http://schemas.microsoft.com/office/2007/relationships/diagramDrawing" Target="../diagrams/drawing1.xml"/><Relationship Id="rId4" Type="http://schemas.openxmlformats.org/officeDocument/2006/relationships/image" Target="../media/image20.svg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15" Type="http://schemas.openxmlformats.org/officeDocument/2006/relationships/image" Target="../media/image24.jpg"/><Relationship Id="rId4" Type="http://schemas.openxmlformats.org/officeDocument/2006/relationships/image" Target="../media/image2.svg"/><Relationship Id="rId1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80065" y="-642338"/>
            <a:ext cx="7412723" cy="11390855"/>
          </a:xfrm>
          <a:custGeom>
            <a:avLst/>
            <a:gdLst/>
            <a:ahLst/>
            <a:cxnLst/>
            <a:rect l="l" t="t" r="r" b="b"/>
            <a:pathLst>
              <a:path w="7412723" h="11390855">
                <a:moveTo>
                  <a:pt x="0" y="0"/>
                </a:moveTo>
                <a:lnTo>
                  <a:pt x="7412723" y="0"/>
                </a:lnTo>
                <a:lnTo>
                  <a:pt x="7412723" y="11390855"/>
                </a:lnTo>
                <a:lnTo>
                  <a:pt x="0" y="113908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281424" y="-218783"/>
            <a:ext cx="3780438" cy="10724565"/>
          </a:xfrm>
          <a:custGeom>
            <a:avLst/>
            <a:gdLst/>
            <a:ahLst/>
            <a:cxnLst/>
            <a:rect l="l" t="t" r="r" b="b"/>
            <a:pathLst>
              <a:path w="3780438" h="10724565">
                <a:moveTo>
                  <a:pt x="0" y="0"/>
                </a:moveTo>
                <a:lnTo>
                  <a:pt x="3780438" y="0"/>
                </a:lnTo>
                <a:lnTo>
                  <a:pt x="3780438" y="10724566"/>
                </a:lnTo>
                <a:lnTo>
                  <a:pt x="0" y="107245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-279206" y="-642338"/>
            <a:ext cx="8157181" cy="10374032"/>
            <a:chOff x="0" y="0"/>
            <a:chExt cx="10876241" cy="13832043"/>
          </a:xfrm>
        </p:grpSpPr>
        <p:grpSp>
          <p:nvGrpSpPr>
            <p:cNvPr id="5" name="Group 5"/>
            <p:cNvGrpSpPr/>
            <p:nvPr/>
          </p:nvGrpSpPr>
          <p:grpSpPr>
            <a:xfrm>
              <a:off x="978006" y="3618620"/>
              <a:ext cx="9429270" cy="8999880"/>
              <a:chOff x="0" y="0"/>
              <a:chExt cx="10472198" cy="9995314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-127" y="0"/>
                <a:ext cx="10472420" cy="9995281"/>
              </a:xfrm>
              <a:custGeom>
                <a:avLst/>
                <a:gdLst/>
                <a:ahLst/>
                <a:cxnLst/>
                <a:rect l="l" t="t" r="r" b="b"/>
                <a:pathLst>
                  <a:path w="10472420" h="9995281">
                    <a:moveTo>
                      <a:pt x="5236210" y="8001"/>
                    </a:moveTo>
                    <a:cubicBezTo>
                      <a:pt x="3448304" y="0"/>
                      <a:pt x="1792732" y="949325"/>
                      <a:pt x="896366" y="2496312"/>
                    </a:cubicBezTo>
                    <a:cubicBezTo>
                      <a:pt x="0" y="4043299"/>
                      <a:pt x="127" y="5951855"/>
                      <a:pt x="896366" y="7498969"/>
                    </a:cubicBezTo>
                    <a:cubicBezTo>
                      <a:pt x="1792605" y="9046083"/>
                      <a:pt x="3448304" y="9995281"/>
                      <a:pt x="5236210" y="9987280"/>
                    </a:cubicBezTo>
                    <a:cubicBezTo>
                      <a:pt x="7024116" y="9995281"/>
                      <a:pt x="8679689" y="9045956"/>
                      <a:pt x="9576054" y="7498969"/>
                    </a:cubicBezTo>
                    <a:cubicBezTo>
                      <a:pt x="10472420" y="5951982"/>
                      <a:pt x="10472293" y="4043426"/>
                      <a:pt x="9576054" y="2496439"/>
                    </a:cubicBezTo>
                    <a:cubicBezTo>
                      <a:pt x="8679815" y="949453"/>
                      <a:pt x="7024116" y="0"/>
                      <a:pt x="5236210" y="8001"/>
                    </a:cubicBezTo>
                    <a:close/>
                  </a:path>
                </a:pathLst>
              </a:custGeom>
              <a:blipFill>
                <a:blip r:embed="rId7"/>
                <a:stretch>
                  <a:fillRect l="-18895" r="-18895"/>
                </a:stretch>
              </a:blipFill>
            </p:spPr>
          </p:sp>
        </p:grpSp>
        <p:grpSp>
          <p:nvGrpSpPr>
            <p:cNvPr id="7" name="Group 7"/>
            <p:cNvGrpSpPr/>
            <p:nvPr/>
          </p:nvGrpSpPr>
          <p:grpSpPr>
            <a:xfrm>
              <a:off x="711637" y="3036268"/>
              <a:ext cx="10164604" cy="10164583"/>
              <a:chOff x="0" y="0"/>
              <a:chExt cx="10164604" cy="10164583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0164572" cy="10164572"/>
              </a:xfrm>
              <a:custGeom>
                <a:avLst/>
                <a:gdLst/>
                <a:ahLst/>
                <a:cxnLst/>
                <a:rect l="l" t="t" r="r" b="b"/>
                <a:pathLst>
                  <a:path w="10164572" h="10164572">
                    <a:moveTo>
                      <a:pt x="5082286" y="10164572"/>
                    </a:moveTo>
                    <a:cubicBezTo>
                      <a:pt x="2279904" y="10164572"/>
                      <a:pt x="0" y="7884795"/>
                      <a:pt x="0" y="5082413"/>
                    </a:cubicBezTo>
                    <a:cubicBezTo>
                      <a:pt x="0" y="2280031"/>
                      <a:pt x="2279904" y="0"/>
                      <a:pt x="5082286" y="0"/>
                    </a:cubicBezTo>
                    <a:cubicBezTo>
                      <a:pt x="7884668" y="0"/>
                      <a:pt x="10164572" y="2279904"/>
                      <a:pt x="10164572" y="5082413"/>
                    </a:cubicBezTo>
                    <a:cubicBezTo>
                      <a:pt x="10164572" y="7884922"/>
                      <a:pt x="7884795" y="10164572"/>
                      <a:pt x="5082286" y="10164572"/>
                    </a:cubicBezTo>
                    <a:close/>
                    <a:moveTo>
                      <a:pt x="5082286" y="185293"/>
                    </a:moveTo>
                    <a:cubicBezTo>
                      <a:pt x="2382139" y="185293"/>
                      <a:pt x="185293" y="2382139"/>
                      <a:pt x="185293" y="5082413"/>
                    </a:cubicBezTo>
                    <a:cubicBezTo>
                      <a:pt x="185293" y="7782687"/>
                      <a:pt x="2382139" y="9979406"/>
                      <a:pt x="5082286" y="9979406"/>
                    </a:cubicBezTo>
                    <a:cubicBezTo>
                      <a:pt x="7782433" y="9979406"/>
                      <a:pt x="9979406" y="7782560"/>
                      <a:pt x="9979406" y="5082413"/>
                    </a:cubicBezTo>
                    <a:cubicBezTo>
                      <a:pt x="9979406" y="2382266"/>
                      <a:pt x="7782433" y="185293"/>
                      <a:pt x="5082286" y="185293"/>
                    </a:cubicBezTo>
                    <a:close/>
                  </a:path>
                </a:pathLst>
              </a:custGeom>
              <a:solidFill>
                <a:srgbClr val="EBEBEA"/>
              </a:solidFill>
            </p:spPr>
          </p:sp>
        </p:grpSp>
        <p:sp>
          <p:nvSpPr>
            <p:cNvPr id="9" name="Freeform 9"/>
            <p:cNvSpPr/>
            <p:nvPr/>
          </p:nvSpPr>
          <p:spPr>
            <a:xfrm>
              <a:off x="0" y="0"/>
              <a:ext cx="8967704" cy="13832043"/>
            </a:xfrm>
            <a:custGeom>
              <a:avLst/>
              <a:gdLst/>
              <a:ahLst/>
              <a:cxnLst/>
              <a:rect l="l" t="t" r="r" b="b"/>
              <a:pathLst>
                <a:path w="8967704" h="13832043">
                  <a:moveTo>
                    <a:pt x="0" y="0"/>
                  </a:moveTo>
                  <a:lnTo>
                    <a:pt x="8967704" y="0"/>
                  </a:lnTo>
                  <a:lnTo>
                    <a:pt x="8967704" y="13832043"/>
                  </a:lnTo>
                  <a:lnTo>
                    <a:pt x="0" y="13832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 l="-27374" r="-27374"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8739845" y="7559916"/>
            <a:ext cx="9548155" cy="369991"/>
          </a:xfrm>
          <a:custGeom>
            <a:avLst/>
            <a:gdLst/>
            <a:ahLst/>
            <a:cxnLst/>
            <a:rect l="l" t="t" r="r" b="b"/>
            <a:pathLst>
              <a:path w="9548155" h="369991">
                <a:moveTo>
                  <a:pt x="0" y="0"/>
                </a:moveTo>
                <a:lnTo>
                  <a:pt x="9548155" y="0"/>
                </a:lnTo>
                <a:lnTo>
                  <a:pt x="9548155" y="369991"/>
                </a:lnTo>
                <a:lnTo>
                  <a:pt x="0" y="36999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175383" y="6211193"/>
            <a:ext cx="9882445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0"/>
              </a:lnSpc>
            </a:pPr>
            <a:r>
              <a:rPr lang="pl-PL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„Regionalna Strategia Adaptacji</a:t>
            </a:r>
            <a:r>
              <a:rPr lang="en-US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”</a:t>
            </a:r>
            <a:endParaRPr lang="en-US" sz="4000" spc="11" dirty="0">
              <a:solidFill>
                <a:srgbClr val="0C54A2"/>
              </a:solidFill>
              <a:latin typeface="Another Shabby"/>
              <a:ea typeface="Another Shabby"/>
              <a:cs typeface="Another Shabby"/>
              <a:sym typeface="Another Shabby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960100" y="3886220"/>
            <a:ext cx="10046240" cy="2872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8"/>
              </a:lnSpc>
            </a:pPr>
            <a:r>
              <a:rPr lang="pl-PL" sz="3999" b="1" spc="6" dirty="0" smtClean="0">
                <a:solidFill>
                  <a:srgbClr val="033367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 Bold"/>
                <a:sym typeface="Antique Olive Bold"/>
              </a:rPr>
              <a:t>Zaprojektowanie </a:t>
            </a:r>
            <a:r>
              <a:rPr lang="pl-PL" sz="3999" b="1" spc="6" dirty="0">
                <a:solidFill>
                  <a:srgbClr val="033367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 Bold"/>
                <a:sym typeface="Antique Olive Bold"/>
              </a:rPr>
              <a:t>i realizacja wzorcowej adaptacji </a:t>
            </a:r>
            <a:r>
              <a:rPr lang="pl-PL" sz="3999" b="1" spc="6" dirty="0" smtClean="0">
                <a:solidFill>
                  <a:srgbClr val="033367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 Bold"/>
                <a:sym typeface="Antique Olive Bold"/>
              </a:rPr>
              <a:t>Województwa Małopolskiego</a:t>
            </a:r>
          </a:p>
          <a:p>
            <a:pPr algn="ctr">
              <a:lnSpc>
                <a:spcPts val="5598"/>
              </a:lnSpc>
            </a:pPr>
            <a:endParaRPr lang="en-US" sz="3999" b="1" spc="6" dirty="0">
              <a:solidFill>
                <a:srgbClr val="033367"/>
              </a:solidFill>
              <a:latin typeface="Antique Olive Bold"/>
              <a:ea typeface="Antique Olive Bold"/>
              <a:cs typeface="Antique Olive Bold"/>
              <a:sym typeface="Antique Olive Bold"/>
            </a:endParaRPr>
          </a:p>
        </p:txBody>
      </p:sp>
      <p:pic>
        <p:nvPicPr>
          <p:cNvPr id="17" name="Obraz 16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0133" y="142079"/>
            <a:ext cx="6526530" cy="169164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Freeform 19"/>
          <p:cNvSpPr/>
          <p:nvPr/>
        </p:nvSpPr>
        <p:spPr>
          <a:xfrm>
            <a:off x="17480574" y="100429"/>
            <a:ext cx="975907" cy="2695686"/>
          </a:xfrm>
          <a:custGeom>
            <a:avLst/>
            <a:gdLst/>
            <a:ahLst/>
            <a:cxnLst/>
            <a:rect l="l" t="t" r="r" b="b"/>
            <a:pathLst>
              <a:path w="975907" h="2695686">
                <a:moveTo>
                  <a:pt x="0" y="0"/>
                </a:moveTo>
                <a:lnTo>
                  <a:pt x="975907" y="0"/>
                </a:lnTo>
                <a:lnTo>
                  <a:pt x="975907" y="2695686"/>
                </a:lnTo>
                <a:lnTo>
                  <a:pt x="0" y="269568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638800" y="-642338"/>
            <a:ext cx="7412723" cy="11390855"/>
          </a:xfrm>
          <a:custGeom>
            <a:avLst/>
            <a:gdLst/>
            <a:ahLst/>
            <a:cxnLst/>
            <a:rect l="l" t="t" r="r" b="b"/>
            <a:pathLst>
              <a:path w="7412723" h="11390855">
                <a:moveTo>
                  <a:pt x="0" y="0"/>
                </a:moveTo>
                <a:lnTo>
                  <a:pt x="7412723" y="0"/>
                </a:lnTo>
                <a:lnTo>
                  <a:pt x="7412723" y="11390855"/>
                </a:lnTo>
                <a:lnTo>
                  <a:pt x="0" y="113908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8600" y="-218783"/>
            <a:ext cx="3780438" cy="10724565"/>
          </a:xfrm>
          <a:custGeom>
            <a:avLst/>
            <a:gdLst/>
            <a:ahLst/>
            <a:cxnLst/>
            <a:rect l="l" t="t" r="r" b="b"/>
            <a:pathLst>
              <a:path w="3780438" h="10724565">
                <a:moveTo>
                  <a:pt x="0" y="0"/>
                </a:moveTo>
                <a:lnTo>
                  <a:pt x="3780438" y="0"/>
                </a:lnTo>
                <a:lnTo>
                  <a:pt x="3780438" y="10724566"/>
                </a:lnTo>
                <a:lnTo>
                  <a:pt x="0" y="107245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19200" y="1409700"/>
            <a:ext cx="9548155" cy="369991"/>
          </a:xfrm>
          <a:custGeom>
            <a:avLst/>
            <a:gdLst/>
            <a:ahLst/>
            <a:cxnLst/>
            <a:rect l="l" t="t" r="r" b="b"/>
            <a:pathLst>
              <a:path w="9548155" h="369991">
                <a:moveTo>
                  <a:pt x="0" y="0"/>
                </a:moveTo>
                <a:lnTo>
                  <a:pt x="9548155" y="0"/>
                </a:lnTo>
                <a:lnTo>
                  <a:pt x="9548155" y="369991"/>
                </a:lnTo>
                <a:lnTo>
                  <a:pt x="0" y="3699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17" name="Obraz 16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2" r="4262"/>
          <a:stretch/>
        </p:blipFill>
        <p:spPr bwMode="auto">
          <a:xfrm>
            <a:off x="11887200" y="74136"/>
            <a:ext cx="6248400" cy="156421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11"/>
          <p:cNvSpPr txBox="1"/>
          <p:nvPr/>
        </p:nvSpPr>
        <p:spPr>
          <a:xfrm>
            <a:off x="1444832" y="551911"/>
            <a:ext cx="9882445" cy="646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0"/>
              </a:lnSpc>
            </a:pPr>
            <a:r>
              <a:rPr lang="pl-PL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„</a:t>
            </a:r>
            <a:r>
              <a:rPr lang="pl-PL" sz="4000" spc="11" dirty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Małopolska gotowa na adaptację</a:t>
            </a:r>
            <a:r>
              <a:rPr lang="en-US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”</a:t>
            </a:r>
            <a:endParaRPr lang="en-US" sz="4000" spc="11" dirty="0">
              <a:solidFill>
                <a:srgbClr val="0C54A2"/>
              </a:solidFill>
              <a:latin typeface="Another Shabby"/>
              <a:ea typeface="Another Shabby"/>
              <a:cs typeface="Another Shabby"/>
              <a:sym typeface="Another Shabby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496365" y="2177309"/>
            <a:ext cx="16992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pl-PL" sz="4000" b="1" dirty="0" err="1">
                <a:solidFill>
                  <a:srgbClr val="008A3E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Investeko</a:t>
            </a:r>
            <a:r>
              <a:rPr lang="pl-PL" sz="4000" b="1" dirty="0">
                <a:solidFill>
                  <a:srgbClr val="008A3E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S.A. </a:t>
            </a:r>
          </a:p>
        </p:txBody>
      </p:sp>
      <p:pic>
        <p:nvPicPr>
          <p:cNvPr id="16" name="Obraz 15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52486" t="51882" r="38530" b="31049"/>
          <a:stretch/>
        </p:blipFill>
        <p:spPr>
          <a:xfrm>
            <a:off x="1371600" y="3290033"/>
            <a:ext cx="1447800" cy="1433476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3079985" y="3009900"/>
            <a:ext cx="8959615" cy="3175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pl-PL" sz="32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Opracowanie </a:t>
            </a: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'szytych </a:t>
            </a:r>
            <a:r>
              <a:rPr lang="pl-PL" sz="32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na miarę' </a:t>
            </a: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rozwiązań </a:t>
            </a:r>
            <a:r>
              <a:rPr lang="pl-PL" sz="32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opartych </a:t>
            </a:r>
            <a:r>
              <a:rPr lang="pl-PL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na przyrodzie (NBS</a:t>
            </a:r>
            <a:r>
              <a:rPr lang="pl-PL" sz="32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dla 7 miast i UMWM </a:t>
            </a:r>
          </a:p>
          <a:p>
            <a:pPr algn="just">
              <a:spcAft>
                <a:spcPts val="1000"/>
              </a:spcAft>
            </a:pPr>
            <a:r>
              <a:rPr lang="pl-PL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Opracowanie </a:t>
            </a: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systemu </a:t>
            </a:r>
            <a:r>
              <a:rPr lang="pl-PL" sz="32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zarządzania adaptacją </a:t>
            </a: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 mieście </a:t>
            </a:r>
            <a:r>
              <a:rPr lang="pl-PL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oraz </a:t>
            </a: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Partycypacyjnego Systemu Zarządzania Przyrodą Miejską </a:t>
            </a:r>
            <a:endParaRPr lang="pl-PL" sz="2400" dirty="0">
              <a:solidFill>
                <a:srgbClr val="595959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465738" y="6241897"/>
            <a:ext cx="16992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pl-PL" sz="4000" b="1" dirty="0">
                <a:solidFill>
                  <a:srgbClr val="008A3E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Stowarzyszenie Gmin Polska Sieć "Energie </a:t>
            </a:r>
            <a:r>
              <a:rPr lang="pl-PL" sz="4000" b="1" dirty="0" err="1">
                <a:solidFill>
                  <a:srgbClr val="008A3E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Cités</a:t>
            </a:r>
            <a:r>
              <a:rPr lang="pl-PL" sz="4000" b="1" dirty="0" smtClean="0">
                <a:solidFill>
                  <a:srgbClr val="008A3E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” </a:t>
            </a:r>
            <a:endParaRPr lang="pl-PL" sz="4000" b="1" dirty="0">
              <a:solidFill>
                <a:srgbClr val="008A3E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3079985" y="7489914"/>
            <a:ext cx="8959615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pl-PL" sz="32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Opracowanie </a:t>
            </a:r>
            <a:r>
              <a:rPr lang="pl-PL" sz="32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strategii komunikacji </a:t>
            </a:r>
            <a:endParaRPr lang="pl-PL" sz="3200" b="1" dirty="0" smtClean="0">
              <a:solidFill>
                <a:schemeClr val="accent3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spcAft>
                <a:spcPts val="1000"/>
              </a:spcAft>
            </a:pPr>
            <a:r>
              <a:rPr lang="pl-PL" sz="32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Organizację </a:t>
            </a:r>
            <a:r>
              <a:rPr lang="pl-PL" sz="32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konferencji dla polskich miast, wizyty studyjnej i </a:t>
            </a: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spotkań </a:t>
            </a:r>
            <a:r>
              <a:rPr lang="pl-PL" sz="32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na temat dobrych praktyk </a:t>
            </a:r>
            <a:r>
              <a:rPr lang="pl-PL" sz="32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adaptacyjnych</a:t>
            </a:r>
            <a:endParaRPr lang="pl-PL" sz="2400" dirty="0">
              <a:solidFill>
                <a:srgbClr val="595959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9258" t="14190" r="51285" b="66237"/>
          <a:stretch/>
        </p:blipFill>
        <p:spPr>
          <a:xfrm>
            <a:off x="1272080" y="4718983"/>
            <a:ext cx="1524001" cy="1643717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2152" t="51411" r="78392" b="31520"/>
          <a:stretch/>
        </p:blipFill>
        <p:spPr>
          <a:xfrm>
            <a:off x="1371599" y="8595842"/>
            <a:ext cx="1524001" cy="1433476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51685" t="15218" r="38858" b="65209"/>
          <a:stretch/>
        </p:blipFill>
        <p:spPr>
          <a:xfrm>
            <a:off x="1357367" y="7004983"/>
            <a:ext cx="1524001" cy="1643717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166918" y="2019300"/>
            <a:ext cx="5688963" cy="38520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8647" y="5981700"/>
            <a:ext cx="5585503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638800" y="-642338"/>
            <a:ext cx="7412723" cy="11390855"/>
          </a:xfrm>
          <a:custGeom>
            <a:avLst/>
            <a:gdLst/>
            <a:ahLst/>
            <a:cxnLst/>
            <a:rect l="l" t="t" r="r" b="b"/>
            <a:pathLst>
              <a:path w="7412723" h="11390855">
                <a:moveTo>
                  <a:pt x="0" y="0"/>
                </a:moveTo>
                <a:lnTo>
                  <a:pt x="7412723" y="0"/>
                </a:lnTo>
                <a:lnTo>
                  <a:pt x="7412723" y="11390855"/>
                </a:lnTo>
                <a:lnTo>
                  <a:pt x="0" y="113908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8600" y="-218783"/>
            <a:ext cx="3780438" cy="10724565"/>
          </a:xfrm>
          <a:custGeom>
            <a:avLst/>
            <a:gdLst/>
            <a:ahLst/>
            <a:cxnLst/>
            <a:rect l="l" t="t" r="r" b="b"/>
            <a:pathLst>
              <a:path w="3780438" h="10724565">
                <a:moveTo>
                  <a:pt x="0" y="0"/>
                </a:moveTo>
                <a:lnTo>
                  <a:pt x="3780438" y="0"/>
                </a:lnTo>
                <a:lnTo>
                  <a:pt x="3780438" y="10724566"/>
                </a:lnTo>
                <a:lnTo>
                  <a:pt x="0" y="107245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19200" y="1409700"/>
            <a:ext cx="9548155" cy="369991"/>
          </a:xfrm>
          <a:custGeom>
            <a:avLst/>
            <a:gdLst/>
            <a:ahLst/>
            <a:cxnLst/>
            <a:rect l="l" t="t" r="r" b="b"/>
            <a:pathLst>
              <a:path w="9548155" h="369991">
                <a:moveTo>
                  <a:pt x="0" y="0"/>
                </a:moveTo>
                <a:lnTo>
                  <a:pt x="9548155" y="0"/>
                </a:lnTo>
                <a:lnTo>
                  <a:pt x="9548155" y="369991"/>
                </a:lnTo>
                <a:lnTo>
                  <a:pt x="0" y="3699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17" name="Obraz 16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2" r="4262"/>
          <a:stretch/>
        </p:blipFill>
        <p:spPr bwMode="auto">
          <a:xfrm>
            <a:off x="11887200" y="74136"/>
            <a:ext cx="6248400" cy="156421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11"/>
          <p:cNvSpPr txBox="1"/>
          <p:nvPr/>
        </p:nvSpPr>
        <p:spPr>
          <a:xfrm>
            <a:off x="1444832" y="551911"/>
            <a:ext cx="9882445" cy="646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0"/>
              </a:lnSpc>
            </a:pPr>
            <a:r>
              <a:rPr lang="pl-PL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„</a:t>
            </a:r>
            <a:r>
              <a:rPr lang="pl-PL" sz="4000" spc="11" dirty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Małopolska gotowa na adaptację</a:t>
            </a:r>
            <a:r>
              <a:rPr lang="en-US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”</a:t>
            </a:r>
            <a:endParaRPr lang="en-US" sz="4000" spc="11" dirty="0">
              <a:solidFill>
                <a:srgbClr val="0C54A2"/>
              </a:solidFill>
              <a:latin typeface="Another Shabby"/>
              <a:ea typeface="Another Shabby"/>
              <a:cs typeface="Another Shabby"/>
              <a:sym typeface="Another Shabby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133601" y="2331095"/>
            <a:ext cx="9982200" cy="834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2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opracowanie </a:t>
            </a:r>
            <a:r>
              <a:rPr lang="pl-PL" sz="2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 wdrożenie </a:t>
            </a:r>
            <a:r>
              <a:rPr lang="pl-PL" sz="2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modelowych </a:t>
            </a:r>
            <a:r>
              <a:rPr lang="pl-PL" sz="2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rozwiązań/projektów </a:t>
            </a:r>
            <a:r>
              <a:rPr lang="pl-PL" sz="2400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pl-PL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zielone ściany, zielone dachy, oczka wodne itp</a:t>
            </a:r>
            <a:r>
              <a:rPr lang="pl-PL" sz="2400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.)</a:t>
            </a:r>
            <a:endParaRPr lang="pl-PL" sz="24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2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włączenie </a:t>
            </a:r>
            <a:r>
              <a:rPr lang="pl-PL" sz="2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działań LIFE DREAM CITIES do 7 Miejskich Planów </a:t>
            </a:r>
            <a:r>
              <a:rPr lang="pl-PL" sz="2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Adaptacji</a:t>
            </a:r>
            <a:endParaRPr lang="pl-PL" sz="24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2400" b="1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organizacja </a:t>
            </a:r>
            <a:r>
              <a:rPr lang="pl-PL" sz="2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35 debat </a:t>
            </a:r>
            <a:r>
              <a:rPr lang="pl-PL" sz="2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klimatycznych</a:t>
            </a:r>
            <a:endParaRPr lang="pl-PL" sz="24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2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opracowanie </a:t>
            </a:r>
            <a:r>
              <a:rPr lang="pl-PL" sz="2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7 indywidualnych strategii komunikacji</a:t>
            </a:r>
            <a:r>
              <a:rPr lang="pl-PL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nt. roli adaptacji w </a:t>
            </a:r>
            <a:r>
              <a:rPr lang="pl-PL" sz="2400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miastach</a:t>
            </a:r>
          </a:p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pl-PL" sz="2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przeprowadzenie kompleksowej </a:t>
            </a:r>
            <a:r>
              <a:rPr lang="pl-PL" sz="2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kampanii regionalnej</a:t>
            </a:r>
            <a:r>
              <a:rPr lang="pl-PL" sz="2400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oraz </a:t>
            </a:r>
            <a:r>
              <a:rPr lang="pl-PL" sz="2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lokalnych </a:t>
            </a:r>
            <a:r>
              <a:rPr lang="pl-PL" sz="2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kampanii </a:t>
            </a:r>
            <a:r>
              <a:rPr lang="pl-PL" sz="2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informacyjno-edukacyjnych</a:t>
            </a:r>
            <a:endParaRPr lang="pl-PL" sz="24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pl-PL" sz="2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opracowanie </a:t>
            </a:r>
            <a:r>
              <a:rPr lang="pl-PL" sz="2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6 koncepcyjnych projektów 'szytych na miarę'</a:t>
            </a:r>
            <a:r>
              <a:rPr lang="pl-PL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oraz </a:t>
            </a:r>
            <a:r>
              <a:rPr lang="pl-PL" sz="2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 kompleksowych projektów demonstracyjnych </a:t>
            </a:r>
            <a:r>
              <a:rPr lang="pl-PL" sz="2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dla miasta Skawina oraz gmachu </a:t>
            </a:r>
            <a:r>
              <a:rPr lang="pl-PL" sz="2400" b="1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UMWM</a:t>
            </a:r>
            <a:endParaRPr lang="pl-PL" sz="24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pl-PL" sz="2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wdrożenie </a:t>
            </a:r>
            <a:r>
              <a:rPr lang="pl-PL" sz="2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19 rozwiązań demonstracyjnych </a:t>
            </a:r>
            <a:r>
              <a:rPr lang="pl-PL" sz="2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 7 miastach oraz 1 kompleksowego przy gmachu </a:t>
            </a:r>
            <a:r>
              <a:rPr lang="pl-PL" sz="2400" b="1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UMWM</a:t>
            </a:r>
            <a:endParaRPr lang="pl-PL" sz="24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pl-PL" sz="2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opracowanie </a:t>
            </a:r>
            <a:r>
              <a:rPr lang="pl-PL" sz="24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modelowego systemu zarządzania adaptacją opartego na NBS</a:t>
            </a:r>
            <a:r>
              <a:rPr lang="pl-PL" sz="2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oraz jego przetestowanie w </a:t>
            </a:r>
            <a:r>
              <a:rPr lang="pl-PL" sz="2400" b="1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Skawinie</a:t>
            </a:r>
            <a:endParaRPr lang="pl-PL" sz="24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1800"/>
              </a:spcBef>
              <a:spcAft>
                <a:spcPts val="600"/>
              </a:spcAft>
            </a:pPr>
            <a:endParaRPr lang="pl-PL" sz="32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685" y="2205900"/>
            <a:ext cx="5149429" cy="385200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14"/>
          <a:srcRect l="2034" t="32351" r="87431"/>
          <a:stretch/>
        </p:blipFill>
        <p:spPr>
          <a:xfrm>
            <a:off x="1585970" y="2400300"/>
            <a:ext cx="469583" cy="756000"/>
          </a:xfrm>
          <a:prstGeom prst="rect">
            <a:avLst/>
          </a:prstGeom>
        </p:spPr>
      </p:pic>
      <p:pic>
        <p:nvPicPr>
          <p:cNvPr id="18" name="Picture 2" descr="dzieci sadzą drzewa nad rzeczką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8640" y="6213715"/>
            <a:ext cx="5177252" cy="38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Obraz 19"/>
          <p:cNvPicPr>
            <a:picLocks noChangeAspect="1"/>
          </p:cNvPicPr>
          <p:nvPr/>
        </p:nvPicPr>
        <p:blipFill rotWithShape="1">
          <a:blip r:embed="rId14"/>
          <a:srcRect l="2034" t="32351" r="87431"/>
          <a:stretch/>
        </p:blipFill>
        <p:spPr>
          <a:xfrm>
            <a:off x="1585970" y="3371003"/>
            <a:ext cx="469583" cy="756000"/>
          </a:xfrm>
          <a:prstGeom prst="rect">
            <a:avLst/>
          </a:prstGeom>
        </p:spPr>
      </p:pic>
      <p:pic>
        <p:nvPicPr>
          <p:cNvPr id="21" name="Obraz 20"/>
          <p:cNvPicPr>
            <a:picLocks noChangeAspect="1"/>
          </p:cNvPicPr>
          <p:nvPr/>
        </p:nvPicPr>
        <p:blipFill rotWithShape="1">
          <a:blip r:embed="rId14"/>
          <a:srcRect l="2034" t="32351" r="87431"/>
          <a:stretch/>
        </p:blipFill>
        <p:spPr>
          <a:xfrm>
            <a:off x="1577925" y="4271190"/>
            <a:ext cx="469583" cy="756000"/>
          </a:xfrm>
          <a:prstGeom prst="rect">
            <a:avLst/>
          </a:prstGeom>
        </p:spPr>
      </p:pic>
      <p:pic>
        <p:nvPicPr>
          <p:cNvPr id="22" name="Obraz 21"/>
          <p:cNvPicPr>
            <a:picLocks noChangeAspect="1"/>
          </p:cNvPicPr>
          <p:nvPr/>
        </p:nvPicPr>
        <p:blipFill rotWithShape="1">
          <a:blip r:embed="rId14"/>
          <a:srcRect l="2034" t="32351" r="87431"/>
          <a:stretch/>
        </p:blipFill>
        <p:spPr>
          <a:xfrm>
            <a:off x="1577924" y="5117600"/>
            <a:ext cx="469583" cy="756000"/>
          </a:xfrm>
          <a:prstGeom prst="rect">
            <a:avLst/>
          </a:prstGeom>
        </p:spPr>
      </p:pic>
      <p:pic>
        <p:nvPicPr>
          <p:cNvPr id="23" name="Obraz 22"/>
          <p:cNvPicPr>
            <a:picLocks noChangeAspect="1"/>
          </p:cNvPicPr>
          <p:nvPr/>
        </p:nvPicPr>
        <p:blipFill rotWithShape="1">
          <a:blip r:embed="rId14"/>
          <a:srcRect l="2034" t="32351" r="87431"/>
          <a:stretch/>
        </p:blipFill>
        <p:spPr>
          <a:xfrm>
            <a:off x="1577923" y="6057523"/>
            <a:ext cx="469583" cy="756000"/>
          </a:xfrm>
          <a:prstGeom prst="rect">
            <a:avLst/>
          </a:prstGeom>
        </p:spPr>
      </p:pic>
      <p:pic>
        <p:nvPicPr>
          <p:cNvPr id="24" name="Obraz 23"/>
          <p:cNvPicPr>
            <a:picLocks noChangeAspect="1"/>
          </p:cNvPicPr>
          <p:nvPr/>
        </p:nvPicPr>
        <p:blipFill rotWithShape="1">
          <a:blip r:embed="rId14"/>
          <a:srcRect l="2034" t="32351" r="87431"/>
          <a:stretch/>
        </p:blipFill>
        <p:spPr>
          <a:xfrm>
            <a:off x="1585970" y="7130700"/>
            <a:ext cx="469583" cy="756000"/>
          </a:xfrm>
          <a:prstGeom prst="rect">
            <a:avLst/>
          </a:prstGeom>
        </p:spPr>
      </p:pic>
      <p:pic>
        <p:nvPicPr>
          <p:cNvPr id="25" name="Obraz 24"/>
          <p:cNvPicPr>
            <a:picLocks noChangeAspect="1"/>
          </p:cNvPicPr>
          <p:nvPr/>
        </p:nvPicPr>
        <p:blipFill rotWithShape="1">
          <a:blip r:embed="rId14"/>
          <a:srcRect l="2034" t="32351" r="87431"/>
          <a:stretch/>
        </p:blipFill>
        <p:spPr>
          <a:xfrm>
            <a:off x="1577922" y="8157715"/>
            <a:ext cx="469583" cy="756000"/>
          </a:xfrm>
          <a:prstGeom prst="rect">
            <a:avLst/>
          </a:prstGeom>
        </p:spPr>
      </p:pic>
      <p:pic>
        <p:nvPicPr>
          <p:cNvPr id="27" name="Obraz 26"/>
          <p:cNvPicPr>
            <a:picLocks noChangeAspect="1"/>
          </p:cNvPicPr>
          <p:nvPr/>
        </p:nvPicPr>
        <p:blipFill rotWithShape="1">
          <a:blip r:embed="rId14"/>
          <a:srcRect l="2034" t="32351" r="87431"/>
          <a:stretch/>
        </p:blipFill>
        <p:spPr>
          <a:xfrm>
            <a:off x="1591370" y="9051878"/>
            <a:ext cx="469583" cy="7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11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80065" y="-642338"/>
            <a:ext cx="7412723" cy="11390855"/>
          </a:xfrm>
          <a:custGeom>
            <a:avLst/>
            <a:gdLst/>
            <a:ahLst/>
            <a:cxnLst/>
            <a:rect l="l" t="t" r="r" b="b"/>
            <a:pathLst>
              <a:path w="7412723" h="11390855">
                <a:moveTo>
                  <a:pt x="0" y="0"/>
                </a:moveTo>
                <a:lnTo>
                  <a:pt x="7412723" y="0"/>
                </a:lnTo>
                <a:lnTo>
                  <a:pt x="7412723" y="11390855"/>
                </a:lnTo>
                <a:lnTo>
                  <a:pt x="0" y="113908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281424" y="-218783"/>
            <a:ext cx="3780438" cy="10724565"/>
          </a:xfrm>
          <a:custGeom>
            <a:avLst/>
            <a:gdLst/>
            <a:ahLst/>
            <a:cxnLst/>
            <a:rect l="l" t="t" r="r" b="b"/>
            <a:pathLst>
              <a:path w="3780438" h="10724565">
                <a:moveTo>
                  <a:pt x="0" y="0"/>
                </a:moveTo>
                <a:lnTo>
                  <a:pt x="3780438" y="0"/>
                </a:lnTo>
                <a:lnTo>
                  <a:pt x="3780438" y="10724566"/>
                </a:lnTo>
                <a:lnTo>
                  <a:pt x="0" y="1072456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-279206" y="-642338"/>
            <a:ext cx="8157181" cy="10374032"/>
            <a:chOff x="0" y="0"/>
            <a:chExt cx="10876241" cy="13832043"/>
          </a:xfrm>
        </p:grpSpPr>
        <p:grpSp>
          <p:nvGrpSpPr>
            <p:cNvPr id="5" name="Group 5"/>
            <p:cNvGrpSpPr/>
            <p:nvPr/>
          </p:nvGrpSpPr>
          <p:grpSpPr>
            <a:xfrm>
              <a:off x="978006" y="3618620"/>
              <a:ext cx="9429270" cy="8999880"/>
              <a:chOff x="0" y="0"/>
              <a:chExt cx="10472198" cy="9995314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-127" y="0"/>
                <a:ext cx="10472420" cy="9995281"/>
              </a:xfrm>
              <a:custGeom>
                <a:avLst/>
                <a:gdLst/>
                <a:ahLst/>
                <a:cxnLst/>
                <a:rect l="l" t="t" r="r" b="b"/>
                <a:pathLst>
                  <a:path w="10472420" h="9995281">
                    <a:moveTo>
                      <a:pt x="5236210" y="8001"/>
                    </a:moveTo>
                    <a:cubicBezTo>
                      <a:pt x="3448304" y="0"/>
                      <a:pt x="1792732" y="949325"/>
                      <a:pt x="896366" y="2496312"/>
                    </a:cubicBezTo>
                    <a:cubicBezTo>
                      <a:pt x="0" y="4043299"/>
                      <a:pt x="127" y="5951855"/>
                      <a:pt x="896366" y="7498969"/>
                    </a:cubicBezTo>
                    <a:cubicBezTo>
                      <a:pt x="1792605" y="9046083"/>
                      <a:pt x="3448304" y="9995281"/>
                      <a:pt x="5236210" y="9987280"/>
                    </a:cubicBezTo>
                    <a:cubicBezTo>
                      <a:pt x="7024116" y="9995281"/>
                      <a:pt x="8679689" y="9045956"/>
                      <a:pt x="9576054" y="7498969"/>
                    </a:cubicBezTo>
                    <a:cubicBezTo>
                      <a:pt x="10472420" y="5951982"/>
                      <a:pt x="10472293" y="4043426"/>
                      <a:pt x="9576054" y="2496439"/>
                    </a:cubicBezTo>
                    <a:cubicBezTo>
                      <a:pt x="8679815" y="949453"/>
                      <a:pt x="7024116" y="0"/>
                      <a:pt x="5236210" y="8001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18895" r="-18895"/>
                </a:stretch>
              </a:blipFill>
            </p:spPr>
          </p:sp>
        </p:grpSp>
        <p:grpSp>
          <p:nvGrpSpPr>
            <p:cNvPr id="7" name="Group 7"/>
            <p:cNvGrpSpPr/>
            <p:nvPr/>
          </p:nvGrpSpPr>
          <p:grpSpPr>
            <a:xfrm>
              <a:off x="711637" y="3036268"/>
              <a:ext cx="10164604" cy="10164583"/>
              <a:chOff x="0" y="0"/>
              <a:chExt cx="10164604" cy="10164583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0164572" cy="10164572"/>
              </a:xfrm>
              <a:custGeom>
                <a:avLst/>
                <a:gdLst/>
                <a:ahLst/>
                <a:cxnLst/>
                <a:rect l="l" t="t" r="r" b="b"/>
                <a:pathLst>
                  <a:path w="10164572" h="10164572">
                    <a:moveTo>
                      <a:pt x="5082286" y="10164572"/>
                    </a:moveTo>
                    <a:cubicBezTo>
                      <a:pt x="2279904" y="10164572"/>
                      <a:pt x="0" y="7884795"/>
                      <a:pt x="0" y="5082413"/>
                    </a:cubicBezTo>
                    <a:cubicBezTo>
                      <a:pt x="0" y="2280031"/>
                      <a:pt x="2279904" y="0"/>
                      <a:pt x="5082286" y="0"/>
                    </a:cubicBezTo>
                    <a:cubicBezTo>
                      <a:pt x="7884668" y="0"/>
                      <a:pt x="10164572" y="2279904"/>
                      <a:pt x="10164572" y="5082413"/>
                    </a:cubicBezTo>
                    <a:cubicBezTo>
                      <a:pt x="10164572" y="7884922"/>
                      <a:pt x="7884795" y="10164572"/>
                      <a:pt x="5082286" y="10164572"/>
                    </a:cubicBezTo>
                    <a:close/>
                    <a:moveTo>
                      <a:pt x="5082286" y="185293"/>
                    </a:moveTo>
                    <a:cubicBezTo>
                      <a:pt x="2382139" y="185293"/>
                      <a:pt x="185293" y="2382139"/>
                      <a:pt x="185293" y="5082413"/>
                    </a:cubicBezTo>
                    <a:cubicBezTo>
                      <a:pt x="185293" y="7782687"/>
                      <a:pt x="2382139" y="9979406"/>
                      <a:pt x="5082286" y="9979406"/>
                    </a:cubicBezTo>
                    <a:cubicBezTo>
                      <a:pt x="7782433" y="9979406"/>
                      <a:pt x="9979406" y="7782560"/>
                      <a:pt x="9979406" y="5082413"/>
                    </a:cubicBezTo>
                    <a:cubicBezTo>
                      <a:pt x="9979406" y="2382266"/>
                      <a:pt x="7782433" y="185293"/>
                      <a:pt x="5082286" y="185293"/>
                    </a:cubicBezTo>
                    <a:close/>
                  </a:path>
                </a:pathLst>
              </a:custGeom>
              <a:solidFill>
                <a:srgbClr val="EBEBEA"/>
              </a:solidFill>
            </p:spPr>
          </p:sp>
        </p:grpSp>
        <p:sp>
          <p:nvSpPr>
            <p:cNvPr id="9" name="Freeform 9"/>
            <p:cNvSpPr/>
            <p:nvPr/>
          </p:nvSpPr>
          <p:spPr>
            <a:xfrm>
              <a:off x="0" y="0"/>
              <a:ext cx="8967704" cy="13832043"/>
            </a:xfrm>
            <a:custGeom>
              <a:avLst/>
              <a:gdLst/>
              <a:ahLst/>
              <a:cxnLst/>
              <a:rect l="l" t="t" r="r" b="b"/>
              <a:pathLst>
                <a:path w="8967704" h="13832043">
                  <a:moveTo>
                    <a:pt x="0" y="0"/>
                  </a:moveTo>
                  <a:lnTo>
                    <a:pt x="8967704" y="0"/>
                  </a:lnTo>
                  <a:lnTo>
                    <a:pt x="8967704" y="13832043"/>
                  </a:lnTo>
                  <a:lnTo>
                    <a:pt x="0" y="13832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 l="-27374" r="-27374"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11236635" y="6947060"/>
            <a:ext cx="5185912" cy="200954"/>
          </a:xfrm>
          <a:custGeom>
            <a:avLst/>
            <a:gdLst/>
            <a:ahLst/>
            <a:cxnLst/>
            <a:rect l="l" t="t" r="r" b="b"/>
            <a:pathLst>
              <a:path w="5185912" h="200954">
                <a:moveTo>
                  <a:pt x="0" y="0"/>
                </a:moveTo>
                <a:lnTo>
                  <a:pt x="5185912" y="0"/>
                </a:lnTo>
                <a:lnTo>
                  <a:pt x="5185912" y="200954"/>
                </a:lnTo>
                <a:lnTo>
                  <a:pt x="0" y="20095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387051" y="5823047"/>
            <a:ext cx="1224489" cy="1224489"/>
          </a:xfrm>
          <a:custGeom>
            <a:avLst/>
            <a:gdLst/>
            <a:ahLst/>
            <a:cxnLst/>
            <a:rect l="l" t="t" r="r" b="b"/>
            <a:pathLst>
              <a:path w="1224489" h="1224489">
                <a:moveTo>
                  <a:pt x="0" y="0"/>
                </a:moveTo>
                <a:lnTo>
                  <a:pt x="1224490" y="0"/>
                </a:lnTo>
                <a:lnTo>
                  <a:pt x="1224490" y="1224490"/>
                </a:lnTo>
                <a:lnTo>
                  <a:pt x="0" y="122449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9551258" y="8673005"/>
            <a:ext cx="857142" cy="1224489"/>
          </a:xfrm>
          <a:custGeom>
            <a:avLst/>
            <a:gdLst/>
            <a:ahLst/>
            <a:cxnLst/>
            <a:rect l="l" t="t" r="r" b="b"/>
            <a:pathLst>
              <a:path w="857142" h="1224489">
                <a:moveTo>
                  <a:pt x="0" y="0"/>
                </a:moveTo>
                <a:lnTo>
                  <a:pt x="857142" y="0"/>
                </a:lnTo>
                <a:lnTo>
                  <a:pt x="857142" y="1224489"/>
                </a:lnTo>
                <a:lnTo>
                  <a:pt x="0" y="122448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9357399" y="7248026"/>
            <a:ext cx="1244860" cy="1224489"/>
          </a:xfrm>
          <a:custGeom>
            <a:avLst/>
            <a:gdLst/>
            <a:ahLst/>
            <a:cxnLst/>
            <a:rect l="l" t="t" r="r" b="b"/>
            <a:pathLst>
              <a:path w="1244860" h="1224489">
                <a:moveTo>
                  <a:pt x="0" y="0"/>
                </a:moveTo>
                <a:lnTo>
                  <a:pt x="1244860" y="0"/>
                </a:lnTo>
                <a:lnTo>
                  <a:pt x="1244860" y="1224489"/>
                </a:lnTo>
                <a:lnTo>
                  <a:pt x="0" y="1224489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7391400" y="3062669"/>
            <a:ext cx="9882445" cy="1633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3999"/>
              </a:lnSpc>
            </a:pPr>
            <a:r>
              <a:rPr lang="en-US" sz="7200" spc="11" dirty="0" err="1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Dziękuję</a:t>
            </a:r>
            <a:r>
              <a:rPr lang="en-US" sz="7200" spc="11" dirty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 </a:t>
            </a:r>
            <a:r>
              <a:rPr lang="en-US" sz="7200" spc="11" dirty="0" err="1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za</a:t>
            </a:r>
            <a:r>
              <a:rPr lang="en-US" sz="7200" spc="11" dirty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 </a:t>
            </a:r>
            <a:r>
              <a:rPr lang="en-US" sz="7200" spc="11" dirty="0" err="1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uwagę</a:t>
            </a:r>
            <a:endParaRPr lang="en-US" sz="7200" spc="11" dirty="0">
              <a:solidFill>
                <a:srgbClr val="0C54A2"/>
              </a:solidFill>
              <a:latin typeface="Another Shabby"/>
              <a:ea typeface="Another Shabby"/>
              <a:cs typeface="Another Shabby"/>
              <a:sym typeface="Another Shabby"/>
            </a:endParaRPr>
          </a:p>
        </p:txBody>
      </p:sp>
      <p:sp>
        <p:nvSpPr>
          <p:cNvPr id="15" name="AutoShape 15"/>
          <p:cNvSpPr/>
          <p:nvPr/>
        </p:nvSpPr>
        <p:spPr>
          <a:xfrm flipV="1">
            <a:off x="10922310" y="5613887"/>
            <a:ext cx="0" cy="4492767"/>
          </a:xfrm>
          <a:prstGeom prst="line">
            <a:avLst/>
          </a:prstGeom>
          <a:ln w="38100" cap="flat">
            <a:solidFill>
              <a:srgbClr val="EBEBEA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16" name="Freeform 16"/>
          <p:cNvSpPr/>
          <p:nvPr/>
        </p:nvSpPr>
        <p:spPr>
          <a:xfrm>
            <a:off x="11246160" y="8372038"/>
            <a:ext cx="5185912" cy="200954"/>
          </a:xfrm>
          <a:custGeom>
            <a:avLst/>
            <a:gdLst/>
            <a:ahLst/>
            <a:cxnLst/>
            <a:rect l="l" t="t" r="r" b="b"/>
            <a:pathLst>
              <a:path w="5185912" h="200954">
                <a:moveTo>
                  <a:pt x="0" y="0"/>
                </a:moveTo>
                <a:lnTo>
                  <a:pt x="5185912" y="0"/>
                </a:lnTo>
                <a:lnTo>
                  <a:pt x="5185912" y="200954"/>
                </a:lnTo>
                <a:lnTo>
                  <a:pt x="0" y="20095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1246160" y="9696540"/>
            <a:ext cx="5185912" cy="200954"/>
          </a:xfrm>
          <a:custGeom>
            <a:avLst/>
            <a:gdLst/>
            <a:ahLst/>
            <a:cxnLst/>
            <a:rect l="l" t="t" r="r" b="b"/>
            <a:pathLst>
              <a:path w="5185912" h="200954">
                <a:moveTo>
                  <a:pt x="0" y="0"/>
                </a:moveTo>
                <a:lnTo>
                  <a:pt x="5185912" y="0"/>
                </a:lnTo>
                <a:lnTo>
                  <a:pt x="5185912" y="200954"/>
                </a:lnTo>
                <a:lnTo>
                  <a:pt x="0" y="20095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0408400" y="8966216"/>
            <a:ext cx="7496324" cy="399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pl-PL" sz="2000" b="1" spc="4" dirty="0" smtClean="0">
                <a:solidFill>
                  <a:srgbClr val="033367"/>
                </a:solidFill>
                <a:latin typeface="Antique Olive Bold"/>
                <a:ea typeface="Antique Olive Bold"/>
                <a:cs typeface="Antique Olive Bold"/>
                <a:sym typeface="Antique Olive Bold"/>
              </a:rPr>
              <a:t>f</a:t>
            </a:r>
            <a:r>
              <a:rPr lang="en-US" sz="2000" b="1" spc="4" dirty="0" smtClean="0">
                <a:solidFill>
                  <a:srgbClr val="033367"/>
                </a:solidFill>
                <a:latin typeface="Antique Olive Bold"/>
                <a:ea typeface="Antique Olive Bold"/>
                <a:cs typeface="Antique Olive Bold"/>
                <a:sym typeface="Antique Olive Bold"/>
              </a:rPr>
              <a:t>a</a:t>
            </a:r>
            <a:r>
              <a:rPr lang="pl-PL" sz="2000" b="1" spc="4" dirty="0" smtClean="0">
                <a:solidFill>
                  <a:srgbClr val="033367"/>
                </a:solidFill>
                <a:latin typeface="Antique Olive Bold"/>
                <a:ea typeface="Antique Olive Bold"/>
                <a:cs typeface="Antique Olive Bold"/>
                <a:sym typeface="Antique Olive Bold"/>
              </a:rPr>
              <a:t>cebook.com/</a:t>
            </a:r>
            <a:r>
              <a:rPr lang="pl-PL" sz="2000" b="1" spc="4" dirty="0" err="1" smtClean="0">
                <a:solidFill>
                  <a:srgbClr val="033367"/>
                </a:solidFill>
                <a:latin typeface="Antique Olive Bold"/>
                <a:ea typeface="Antique Olive Bold"/>
                <a:cs typeface="Antique Olive Bold"/>
                <a:sym typeface="Antique Olive Bold"/>
              </a:rPr>
              <a:t>EkoMalopolskadlaKlimatu</a:t>
            </a:r>
            <a:endParaRPr lang="en-US" sz="2000" b="1" spc="4" dirty="0">
              <a:solidFill>
                <a:srgbClr val="033367"/>
              </a:solidFill>
              <a:latin typeface="Antique Olive Bold"/>
              <a:ea typeface="Antique Olive Bold"/>
              <a:cs typeface="Antique Olive Bold"/>
              <a:sym typeface="Antique Olive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412519" y="6431568"/>
            <a:ext cx="7496324" cy="434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pl-PL" sz="2400" dirty="0" smtClean="0">
                <a:solidFill>
                  <a:srgbClr val="033367"/>
                </a:solidFill>
                <a:latin typeface="Antique Olive Bold" panose="020B0604020202020204" charset="-18"/>
              </a:rPr>
              <a:t>klimat.ekomalopolska.pl</a:t>
            </a:r>
            <a:endParaRPr lang="en-US" sz="2400" dirty="0">
              <a:solidFill>
                <a:srgbClr val="033367"/>
              </a:solidFill>
              <a:latin typeface="Antique Olive Bold" panose="020B0604020202020204" charset="-1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0408400" y="7559932"/>
            <a:ext cx="7496324" cy="421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pl-PL" sz="2400" b="1" spc="4" dirty="0" smtClean="0">
                <a:solidFill>
                  <a:srgbClr val="033367"/>
                </a:solidFill>
                <a:latin typeface="Antique Olive Bold"/>
                <a:ea typeface="Antique Olive Bold"/>
                <a:cs typeface="Antique Olive Bold"/>
                <a:sym typeface="Antique Olive Bold"/>
              </a:rPr>
              <a:t>k</a:t>
            </a:r>
            <a:r>
              <a:rPr lang="en-US" sz="2400" b="1" spc="4" dirty="0" smtClean="0">
                <a:solidFill>
                  <a:srgbClr val="033367"/>
                </a:solidFill>
                <a:latin typeface="Antique Olive Bold"/>
                <a:ea typeface="Antique Olive Bold"/>
                <a:cs typeface="Antique Olive Bold"/>
                <a:sym typeface="Antique Olive Bold"/>
              </a:rPr>
              <a:t>l</a:t>
            </a:r>
            <a:r>
              <a:rPr lang="pl-PL" sz="2400" b="1" spc="4" dirty="0" smtClean="0">
                <a:solidFill>
                  <a:srgbClr val="033367"/>
                </a:solidFill>
                <a:latin typeface="Antique Olive Bold"/>
                <a:ea typeface="Antique Olive Bold"/>
                <a:cs typeface="Antique Olive Bold"/>
                <a:sym typeface="Antique Olive Bold"/>
              </a:rPr>
              <a:t>imat@umwm.malopolska.pl</a:t>
            </a:r>
            <a:endParaRPr lang="en-US" sz="2400" b="1" spc="4" dirty="0">
              <a:solidFill>
                <a:srgbClr val="033367"/>
              </a:solidFill>
              <a:latin typeface="Antique Olive Bold"/>
              <a:ea typeface="Antique Olive Bold"/>
              <a:cs typeface="Antique Olive Bold"/>
              <a:sym typeface="Antique Olive Bold"/>
            </a:endParaRPr>
          </a:p>
        </p:txBody>
      </p:sp>
      <p:pic>
        <p:nvPicPr>
          <p:cNvPr id="23" name="Obraz 22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270" y="251460"/>
            <a:ext cx="6526530" cy="1691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az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41330" y="89634"/>
            <a:ext cx="5946670" cy="172482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4"/>
          <p:cNvSpPr txBox="1"/>
          <p:nvPr/>
        </p:nvSpPr>
        <p:spPr>
          <a:xfrm>
            <a:off x="3419442" y="4686300"/>
            <a:ext cx="7594723" cy="1615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2800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 </a:t>
            </a:r>
            <a:r>
              <a:rPr lang="pl-PL" sz="2800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5,24 </a:t>
            </a:r>
            <a:r>
              <a:rPr lang="en-US" sz="2800" dirty="0" err="1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mln</a:t>
            </a:r>
            <a:r>
              <a:rPr lang="en-US" sz="2800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 EUR</a:t>
            </a:r>
            <a:r>
              <a:rPr lang="pl-PL" sz="2800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 (24 mln zł) </a:t>
            </a:r>
          </a:p>
          <a:p>
            <a:pPr algn="just">
              <a:lnSpc>
                <a:spcPts val="4200"/>
              </a:lnSpc>
            </a:pPr>
            <a:r>
              <a:rPr lang="pl-PL" sz="2800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UE ok</a:t>
            </a:r>
            <a:r>
              <a:rPr lang="pl-PL" sz="2800" dirty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. </a:t>
            </a:r>
            <a:r>
              <a:rPr lang="pl-PL" sz="2800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14,4 </a:t>
            </a:r>
            <a:r>
              <a:rPr lang="pl-PL" sz="2800" dirty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mln </a:t>
            </a:r>
            <a:r>
              <a:rPr lang="pl-PL" sz="2800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zł (60%)</a:t>
            </a:r>
          </a:p>
          <a:p>
            <a:pPr algn="just">
              <a:lnSpc>
                <a:spcPts val="4200"/>
              </a:lnSpc>
            </a:pPr>
            <a:r>
              <a:rPr lang="pl-PL" sz="2800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NFOŚiGW </a:t>
            </a:r>
            <a:r>
              <a:rPr lang="pl-PL" sz="2800" dirty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ok. </a:t>
            </a:r>
            <a:r>
              <a:rPr lang="pl-PL" sz="2800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8,4 </a:t>
            </a:r>
            <a:r>
              <a:rPr lang="pl-PL" sz="2800" dirty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mln </a:t>
            </a:r>
            <a:r>
              <a:rPr lang="pl-PL" sz="2800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zł (35%)</a:t>
            </a:r>
            <a:endParaRPr lang="pl-PL" sz="2800" dirty="0">
              <a:solidFill>
                <a:srgbClr val="003165"/>
              </a:solidFill>
              <a:latin typeface="Verdana" panose="020B0604030504040204" pitchFamily="34" charset="0"/>
              <a:ea typeface="Verdana" panose="020B0604030504040204" pitchFamily="34" charset="0"/>
              <a:cs typeface="Antique Olive"/>
              <a:sym typeface="Antique Olive"/>
            </a:endParaRPr>
          </a:p>
        </p:txBody>
      </p:sp>
      <p:sp>
        <p:nvSpPr>
          <p:cNvPr id="20" name="Freeform 7"/>
          <p:cNvSpPr/>
          <p:nvPr/>
        </p:nvSpPr>
        <p:spPr>
          <a:xfrm>
            <a:off x="4666311" y="6396881"/>
            <a:ext cx="5371848" cy="208159"/>
          </a:xfrm>
          <a:custGeom>
            <a:avLst/>
            <a:gdLst/>
            <a:ahLst/>
            <a:cxnLst/>
            <a:rect l="l" t="t" r="r" b="b"/>
            <a:pathLst>
              <a:path w="5371848" h="208159">
                <a:moveTo>
                  <a:pt x="0" y="0"/>
                </a:moveTo>
                <a:lnTo>
                  <a:pt x="5371849" y="0"/>
                </a:lnTo>
                <a:lnTo>
                  <a:pt x="5371849" y="208159"/>
                </a:lnTo>
                <a:lnTo>
                  <a:pt x="0" y="2081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8"/>
          <p:cNvSpPr txBox="1"/>
          <p:nvPr/>
        </p:nvSpPr>
        <p:spPr>
          <a:xfrm>
            <a:off x="710718" y="3253764"/>
            <a:ext cx="390711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00"/>
              </a:lnSpc>
            </a:pPr>
            <a:r>
              <a:rPr lang="en-US" sz="3200" dirty="0" err="1">
                <a:solidFill>
                  <a:srgbClr val="0C54A2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Okres</a:t>
            </a:r>
            <a:r>
              <a:rPr lang="en-US" sz="3200" dirty="0">
                <a:solidFill>
                  <a:srgbClr val="0C54A2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 </a:t>
            </a:r>
          </a:p>
          <a:p>
            <a:pPr algn="l">
              <a:lnSpc>
                <a:spcPts val="3200"/>
              </a:lnSpc>
            </a:pPr>
            <a:r>
              <a:rPr lang="en-US" sz="3200" dirty="0" err="1">
                <a:solidFill>
                  <a:srgbClr val="0C54A2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realizacji</a:t>
            </a:r>
            <a:endParaRPr lang="en-US" sz="3200" dirty="0">
              <a:solidFill>
                <a:srgbClr val="0C54A2"/>
              </a:solidFill>
              <a:latin typeface="Verdana" panose="020B0604030504040204" pitchFamily="34" charset="0"/>
              <a:ea typeface="Verdana" panose="020B0604030504040204" pitchFamily="34" charset="0"/>
              <a:cs typeface="Antique Olive"/>
              <a:sym typeface="Antique Olive"/>
            </a:endParaRPr>
          </a:p>
        </p:txBody>
      </p:sp>
      <p:sp>
        <p:nvSpPr>
          <p:cNvPr id="22" name="TextBox 9"/>
          <p:cNvSpPr txBox="1"/>
          <p:nvPr/>
        </p:nvSpPr>
        <p:spPr>
          <a:xfrm>
            <a:off x="675809" y="5132641"/>
            <a:ext cx="390711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00"/>
              </a:lnSpc>
            </a:pPr>
            <a:r>
              <a:rPr lang="en-US" sz="3200" dirty="0" err="1">
                <a:solidFill>
                  <a:srgbClr val="0C54A2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Budżet</a:t>
            </a:r>
            <a:endParaRPr lang="en-US" sz="3200" dirty="0">
              <a:solidFill>
                <a:srgbClr val="0C54A2"/>
              </a:solidFill>
              <a:latin typeface="Verdana" panose="020B0604030504040204" pitchFamily="34" charset="0"/>
              <a:ea typeface="Verdana" panose="020B0604030504040204" pitchFamily="34" charset="0"/>
              <a:cs typeface="Antique Olive"/>
              <a:sym typeface="Antique Olive"/>
            </a:endParaRPr>
          </a:p>
          <a:p>
            <a:pPr algn="l">
              <a:lnSpc>
                <a:spcPts val="3200"/>
              </a:lnSpc>
            </a:pPr>
            <a:r>
              <a:rPr lang="en-US" sz="3200" dirty="0" err="1">
                <a:solidFill>
                  <a:srgbClr val="0C54A2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Projektu</a:t>
            </a:r>
            <a:endParaRPr lang="en-US" sz="3200" dirty="0">
              <a:solidFill>
                <a:srgbClr val="0C54A2"/>
              </a:solidFill>
              <a:latin typeface="Verdana" panose="020B0604030504040204" pitchFamily="34" charset="0"/>
              <a:ea typeface="Verdana" panose="020B0604030504040204" pitchFamily="34" charset="0"/>
              <a:cs typeface="Antique Olive"/>
              <a:sym typeface="Antique Olive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664885" y="8236549"/>
            <a:ext cx="390711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00"/>
              </a:lnSpc>
            </a:pPr>
            <a:r>
              <a:rPr lang="en-US" sz="3200" dirty="0" err="1">
                <a:solidFill>
                  <a:srgbClr val="0C54A2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Partnerzy</a:t>
            </a:r>
            <a:r>
              <a:rPr lang="en-US" sz="3200" dirty="0">
                <a:solidFill>
                  <a:srgbClr val="0C54A2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 </a:t>
            </a:r>
          </a:p>
          <a:p>
            <a:pPr algn="l">
              <a:lnSpc>
                <a:spcPts val="3200"/>
              </a:lnSpc>
            </a:pPr>
            <a:r>
              <a:rPr lang="en-US" sz="3200" dirty="0" err="1">
                <a:solidFill>
                  <a:srgbClr val="0C54A2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Projektu</a:t>
            </a:r>
            <a:endParaRPr lang="en-US" sz="3200" dirty="0">
              <a:solidFill>
                <a:srgbClr val="0C54A2"/>
              </a:solidFill>
              <a:latin typeface="Verdana" panose="020B0604030504040204" pitchFamily="34" charset="0"/>
              <a:ea typeface="Verdana" panose="020B0604030504040204" pitchFamily="34" charset="0"/>
              <a:cs typeface="Antique Olive"/>
              <a:sym typeface="Antique Olive"/>
            </a:endParaRPr>
          </a:p>
        </p:txBody>
      </p:sp>
      <p:sp>
        <p:nvSpPr>
          <p:cNvPr id="24" name="Freeform 11"/>
          <p:cNvSpPr/>
          <p:nvPr/>
        </p:nvSpPr>
        <p:spPr>
          <a:xfrm>
            <a:off x="4112377" y="4360794"/>
            <a:ext cx="6244090" cy="241958"/>
          </a:xfrm>
          <a:custGeom>
            <a:avLst/>
            <a:gdLst/>
            <a:ahLst/>
            <a:cxnLst/>
            <a:rect l="l" t="t" r="r" b="b"/>
            <a:pathLst>
              <a:path w="6244090" h="241958">
                <a:moveTo>
                  <a:pt x="0" y="0"/>
                </a:moveTo>
                <a:lnTo>
                  <a:pt x="6244091" y="0"/>
                </a:lnTo>
                <a:lnTo>
                  <a:pt x="6244091" y="241958"/>
                </a:lnTo>
                <a:lnTo>
                  <a:pt x="0" y="2419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12"/>
          <p:cNvSpPr/>
          <p:nvPr/>
        </p:nvSpPr>
        <p:spPr>
          <a:xfrm>
            <a:off x="4422545" y="9534230"/>
            <a:ext cx="6244090" cy="241958"/>
          </a:xfrm>
          <a:custGeom>
            <a:avLst/>
            <a:gdLst/>
            <a:ahLst/>
            <a:cxnLst/>
            <a:rect l="l" t="t" r="r" b="b"/>
            <a:pathLst>
              <a:path w="6244090" h="241958">
                <a:moveTo>
                  <a:pt x="0" y="0"/>
                </a:moveTo>
                <a:lnTo>
                  <a:pt x="6244091" y="0"/>
                </a:lnTo>
                <a:lnTo>
                  <a:pt x="6244091" y="241959"/>
                </a:lnTo>
                <a:lnTo>
                  <a:pt x="0" y="2419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26" name="Group 13"/>
          <p:cNvGrpSpPr/>
          <p:nvPr/>
        </p:nvGrpSpPr>
        <p:grpSpPr>
          <a:xfrm>
            <a:off x="300134" y="2858939"/>
            <a:ext cx="2773259" cy="1648648"/>
            <a:chOff x="0" y="0"/>
            <a:chExt cx="3697678" cy="2198198"/>
          </a:xfrm>
        </p:grpSpPr>
        <p:sp>
          <p:nvSpPr>
            <p:cNvPr id="27" name="AutoShape 14"/>
            <p:cNvSpPr/>
            <p:nvPr/>
          </p:nvSpPr>
          <p:spPr>
            <a:xfrm>
              <a:off x="63697" y="0"/>
              <a:ext cx="0" cy="1973392"/>
            </a:xfrm>
            <a:prstGeom prst="line">
              <a:avLst/>
            </a:prstGeom>
            <a:ln w="127000" cap="flat">
              <a:solidFill>
                <a:srgbClr val="EBEBEA"/>
              </a:solidFill>
              <a:prstDash val="sysDot"/>
              <a:headEnd type="none" w="sm" len="sm"/>
              <a:tailEnd type="none" w="sm" len="sm"/>
            </a:ln>
          </p:spPr>
        </p:sp>
        <p:sp>
          <p:nvSpPr>
            <p:cNvPr id="33" name="AutoShape 15"/>
            <p:cNvSpPr/>
            <p:nvPr/>
          </p:nvSpPr>
          <p:spPr>
            <a:xfrm>
              <a:off x="197" y="2123208"/>
              <a:ext cx="3697283" cy="11490"/>
            </a:xfrm>
            <a:prstGeom prst="line">
              <a:avLst/>
            </a:prstGeom>
            <a:ln w="127000" cap="flat">
              <a:solidFill>
                <a:srgbClr val="EBEBEA"/>
              </a:solidFill>
              <a:prstDash val="sysDot"/>
              <a:headEnd type="none" w="sm" len="sm"/>
              <a:tailEnd type="arrow" w="med" len="sm"/>
            </a:ln>
          </p:spPr>
        </p:sp>
      </p:grpSp>
      <p:grpSp>
        <p:nvGrpSpPr>
          <p:cNvPr id="36" name="Group 16"/>
          <p:cNvGrpSpPr/>
          <p:nvPr/>
        </p:nvGrpSpPr>
        <p:grpSpPr>
          <a:xfrm>
            <a:off x="299986" y="7861334"/>
            <a:ext cx="2773259" cy="1648648"/>
            <a:chOff x="0" y="0"/>
            <a:chExt cx="3697678" cy="2198198"/>
          </a:xfrm>
        </p:grpSpPr>
        <p:sp>
          <p:nvSpPr>
            <p:cNvPr id="39" name="AutoShape 17"/>
            <p:cNvSpPr/>
            <p:nvPr/>
          </p:nvSpPr>
          <p:spPr>
            <a:xfrm>
              <a:off x="63697" y="0"/>
              <a:ext cx="0" cy="1973392"/>
            </a:xfrm>
            <a:prstGeom prst="line">
              <a:avLst/>
            </a:prstGeom>
            <a:ln w="127000" cap="flat">
              <a:solidFill>
                <a:srgbClr val="EBEBEA"/>
              </a:solidFill>
              <a:prstDash val="sysDot"/>
              <a:headEnd type="none" w="sm" len="sm"/>
              <a:tailEnd type="none" w="sm" len="sm"/>
            </a:ln>
          </p:spPr>
        </p:sp>
        <p:sp>
          <p:nvSpPr>
            <p:cNvPr id="40" name="AutoShape 18"/>
            <p:cNvSpPr/>
            <p:nvPr/>
          </p:nvSpPr>
          <p:spPr>
            <a:xfrm>
              <a:off x="197" y="2123208"/>
              <a:ext cx="3697283" cy="11490"/>
            </a:xfrm>
            <a:prstGeom prst="line">
              <a:avLst/>
            </a:prstGeom>
            <a:ln w="127000" cap="flat">
              <a:solidFill>
                <a:srgbClr val="EBEBEA"/>
              </a:solidFill>
              <a:prstDash val="sysDot"/>
              <a:headEnd type="none" w="sm" len="sm"/>
              <a:tailEnd type="arrow" w="med" len="sm"/>
            </a:ln>
          </p:spPr>
        </p:sp>
      </p:grpSp>
      <p:grpSp>
        <p:nvGrpSpPr>
          <p:cNvPr id="41" name="Group 19"/>
          <p:cNvGrpSpPr/>
          <p:nvPr/>
        </p:nvGrpSpPr>
        <p:grpSpPr>
          <a:xfrm>
            <a:off x="368356" y="4891560"/>
            <a:ext cx="2773259" cy="1648648"/>
            <a:chOff x="0" y="0"/>
            <a:chExt cx="3697678" cy="2198198"/>
          </a:xfrm>
        </p:grpSpPr>
        <p:sp>
          <p:nvSpPr>
            <p:cNvPr id="42" name="AutoShape 20"/>
            <p:cNvSpPr/>
            <p:nvPr/>
          </p:nvSpPr>
          <p:spPr>
            <a:xfrm>
              <a:off x="63697" y="0"/>
              <a:ext cx="0" cy="1973392"/>
            </a:xfrm>
            <a:prstGeom prst="line">
              <a:avLst/>
            </a:prstGeom>
            <a:ln w="127000" cap="flat">
              <a:solidFill>
                <a:srgbClr val="EBEBEA"/>
              </a:solidFill>
              <a:prstDash val="sysDot"/>
              <a:headEnd type="none" w="sm" len="sm"/>
              <a:tailEnd type="none" w="sm" len="sm"/>
            </a:ln>
          </p:spPr>
        </p:sp>
        <p:sp>
          <p:nvSpPr>
            <p:cNvPr id="43" name="AutoShape 21"/>
            <p:cNvSpPr/>
            <p:nvPr/>
          </p:nvSpPr>
          <p:spPr>
            <a:xfrm>
              <a:off x="197" y="2123208"/>
              <a:ext cx="3697283" cy="11490"/>
            </a:xfrm>
            <a:prstGeom prst="line">
              <a:avLst/>
            </a:prstGeom>
            <a:ln w="127000" cap="flat">
              <a:solidFill>
                <a:srgbClr val="EBEBEA"/>
              </a:solidFill>
              <a:prstDash val="sysDot"/>
              <a:headEnd type="none" w="sm" len="sm"/>
              <a:tailEnd type="arrow" w="med" len="sm"/>
            </a:ln>
          </p:spPr>
        </p:sp>
      </p:grpSp>
      <p:sp>
        <p:nvSpPr>
          <p:cNvPr id="44" name="TextBox 22"/>
          <p:cNvSpPr txBox="1"/>
          <p:nvPr/>
        </p:nvSpPr>
        <p:spPr>
          <a:xfrm>
            <a:off x="3449352" y="6879868"/>
            <a:ext cx="9199115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</a:pPr>
            <a:r>
              <a:rPr lang="pl-PL" sz="2600" b="1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10 partnerów: Województwo Małopolskie</a:t>
            </a:r>
            <a:r>
              <a:rPr lang="pl-PL" sz="2600" dirty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, </a:t>
            </a:r>
            <a:r>
              <a:rPr lang="pl-PL" sz="2600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Bochnia</a:t>
            </a:r>
            <a:r>
              <a:rPr lang="pl-PL" sz="2600" dirty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, Gorlice, Nowy Targ, Olkusz, Oświęcim, </a:t>
            </a:r>
          </a:p>
          <a:p>
            <a:pPr algn="just">
              <a:lnSpc>
                <a:spcPts val="3640"/>
              </a:lnSpc>
            </a:pPr>
            <a:r>
              <a:rPr lang="pl-PL" sz="2600" dirty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Skawina, Nowy Sącz (20–100 tys. mieszkańców)</a:t>
            </a:r>
          </a:p>
          <a:p>
            <a:pPr algn="just">
              <a:lnSpc>
                <a:spcPts val="3640"/>
              </a:lnSpc>
            </a:pPr>
            <a:r>
              <a:rPr lang="pl-PL" sz="2600" dirty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Stowarzyszenie Gmin Polska Sieć "Energie </a:t>
            </a:r>
            <a:r>
              <a:rPr lang="pl-PL" sz="2600" dirty="0" err="1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Cités</a:t>
            </a:r>
            <a:r>
              <a:rPr lang="pl-PL" sz="2600" dirty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”</a:t>
            </a:r>
          </a:p>
          <a:p>
            <a:pPr algn="just">
              <a:lnSpc>
                <a:spcPts val="3640"/>
              </a:lnSpc>
            </a:pPr>
            <a:r>
              <a:rPr lang="pl-PL" sz="2600" dirty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INVESTEKO S.A.</a:t>
            </a:r>
          </a:p>
          <a:p>
            <a:pPr algn="just">
              <a:lnSpc>
                <a:spcPts val="3640"/>
              </a:lnSpc>
            </a:pPr>
            <a:endParaRPr lang="pl-PL" sz="2600" dirty="0">
              <a:solidFill>
                <a:srgbClr val="003165"/>
              </a:solidFill>
              <a:latin typeface="Verdana" panose="020B0604030504040204" pitchFamily="34" charset="0"/>
              <a:ea typeface="Verdana" panose="020B0604030504040204" pitchFamily="34" charset="0"/>
              <a:cs typeface="Antique Olive"/>
              <a:sym typeface="Antique Olive"/>
            </a:endParaRPr>
          </a:p>
        </p:txBody>
      </p:sp>
      <p:sp>
        <p:nvSpPr>
          <p:cNvPr id="45" name="TextBox 3"/>
          <p:cNvSpPr txBox="1"/>
          <p:nvPr/>
        </p:nvSpPr>
        <p:spPr>
          <a:xfrm>
            <a:off x="3476394" y="3358375"/>
            <a:ext cx="9611430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8"/>
              </a:lnSpc>
            </a:pPr>
            <a:r>
              <a:rPr lang="pl-PL" sz="3999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01.01.</a:t>
            </a:r>
            <a:r>
              <a:rPr lang="en-US" sz="3999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2</a:t>
            </a:r>
            <a:r>
              <a:rPr lang="pl-PL" sz="3999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025 </a:t>
            </a:r>
            <a:r>
              <a:rPr lang="en-US" sz="3999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–</a:t>
            </a:r>
            <a:r>
              <a:rPr lang="pl-PL" sz="3999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 31.12.</a:t>
            </a:r>
            <a:r>
              <a:rPr lang="en-US" sz="3999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20</a:t>
            </a:r>
            <a:r>
              <a:rPr lang="pl-PL" sz="3999" dirty="0" smtClean="0">
                <a:solidFill>
                  <a:srgbClr val="003165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29</a:t>
            </a:r>
            <a:endParaRPr lang="en-US" sz="3999" dirty="0">
              <a:solidFill>
                <a:srgbClr val="003165"/>
              </a:solidFill>
              <a:latin typeface="Verdana" panose="020B0604030504040204" pitchFamily="34" charset="0"/>
              <a:ea typeface="Verdana" panose="020B0604030504040204" pitchFamily="34" charset="0"/>
              <a:cs typeface="Antique Olive"/>
              <a:sym typeface="Antique Olive"/>
            </a:endParaRPr>
          </a:p>
        </p:txBody>
      </p:sp>
      <p:pic>
        <p:nvPicPr>
          <p:cNvPr id="48" name="Obraz 4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93"/>
          <a:stretch/>
        </p:blipFill>
        <p:spPr>
          <a:xfrm>
            <a:off x="10651395" y="2238502"/>
            <a:ext cx="4851086" cy="36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" name="Picture 12" descr="Oczka wodne to lepszy klima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1225" y="6104188"/>
            <a:ext cx="4896000" cy="36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0" name="TextBox 2"/>
          <p:cNvSpPr txBox="1"/>
          <p:nvPr/>
        </p:nvSpPr>
        <p:spPr>
          <a:xfrm>
            <a:off x="1532049" y="383169"/>
            <a:ext cx="13884820" cy="9238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457"/>
              </a:lnSpc>
            </a:pPr>
            <a:r>
              <a:rPr lang="pl-PL" sz="3999" dirty="0" smtClean="0">
                <a:solidFill>
                  <a:srgbClr val="0C54A2"/>
                </a:solidFill>
                <a:latin typeface="Verdana" panose="020B0604030504040204" pitchFamily="34" charset="0"/>
                <a:ea typeface="Verdana" panose="020B0604030504040204" pitchFamily="34" charset="0"/>
                <a:cs typeface="Antique Olive"/>
                <a:sym typeface="Antique Olive"/>
              </a:rPr>
              <a:t>LIFE DREAM CITIES</a:t>
            </a:r>
            <a:endParaRPr lang="pl-PL" sz="3999" dirty="0">
              <a:solidFill>
                <a:srgbClr val="0C54A2"/>
              </a:solidFill>
              <a:latin typeface="Verdana" panose="020B0604030504040204" pitchFamily="34" charset="0"/>
              <a:ea typeface="Verdana" panose="020B0604030504040204" pitchFamily="34" charset="0"/>
              <a:cs typeface="Antique Olive"/>
              <a:sym typeface="Antique Olive"/>
            </a:endParaRPr>
          </a:p>
        </p:txBody>
      </p:sp>
      <p:sp>
        <p:nvSpPr>
          <p:cNvPr id="51" name="Freeform 11"/>
          <p:cNvSpPr/>
          <p:nvPr/>
        </p:nvSpPr>
        <p:spPr>
          <a:xfrm>
            <a:off x="1626571" y="1523691"/>
            <a:ext cx="6244090" cy="241958"/>
          </a:xfrm>
          <a:custGeom>
            <a:avLst/>
            <a:gdLst/>
            <a:ahLst/>
            <a:cxnLst/>
            <a:rect l="l" t="t" r="r" b="b"/>
            <a:pathLst>
              <a:path w="6244090" h="241958">
                <a:moveTo>
                  <a:pt x="0" y="0"/>
                </a:moveTo>
                <a:lnTo>
                  <a:pt x="6244091" y="0"/>
                </a:lnTo>
                <a:lnTo>
                  <a:pt x="6244091" y="241958"/>
                </a:lnTo>
                <a:lnTo>
                  <a:pt x="0" y="2419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20591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638800" y="-642338"/>
            <a:ext cx="7412723" cy="11390855"/>
          </a:xfrm>
          <a:custGeom>
            <a:avLst/>
            <a:gdLst/>
            <a:ahLst/>
            <a:cxnLst/>
            <a:rect l="l" t="t" r="r" b="b"/>
            <a:pathLst>
              <a:path w="7412723" h="11390855">
                <a:moveTo>
                  <a:pt x="0" y="0"/>
                </a:moveTo>
                <a:lnTo>
                  <a:pt x="7412723" y="0"/>
                </a:lnTo>
                <a:lnTo>
                  <a:pt x="7412723" y="11390855"/>
                </a:lnTo>
                <a:lnTo>
                  <a:pt x="0" y="113908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8600" y="-218783"/>
            <a:ext cx="3780438" cy="10724565"/>
          </a:xfrm>
          <a:custGeom>
            <a:avLst/>
            <a:gdLst/>
            <a:ahLst/>
            <a:cxnLst/>
            <a:rect l="l" t="t" r="r" b="b"/>
            <a:pathLst>
              <a:path w="3780438" h="10724565">
                <a:moveTo>
                  <a:pt x="0" y="0"/>
                </a:moveTo>
                <a:lnTo>
                  <a:pt x="3780438" y="0"/>
                </a:lnTo>
                <a:lnTo>
                  <a:pt x="3780438" y="10724566"/>
                </a:lnTo>
                <a:lnTo>
                  <a:pt x="0" y="107245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19200" y="1409700"/>
            <a:ext cx="9548155" cy="369991"/>
          </a:xfrm>
          <a:custGeom>
            <a:avLst/>
            <a:gdLst/>
            <a:ahLst/>
            <a:cxnLst/>
            <a:rect l="l" t="t" r="r" b="b"/>
            <a:pathLst>
              <a:path w="9548155" h="369991">
                <a:moveTo>
                  <a:pt x="0" y="0"/>
                </a:moveTo>
                <a:lnTo>
                  <a:pt x="9548155" y="0"/>
                </a:lnTo>
                <a:lnTo>
                  <a:pt x="9548155" y="369991"/>
                </a:lnTo>
                <a:lnTo>
                  <a:pt x="0" y="3699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17" name="Obraz 16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2" r="4262"/>
          <a:stretch/>
        </p:blipFill>
        <p:spPr bwMode="auto">
          <a:xfrm>
            <a:off x="11887200" y="74136"/>
            <a:ext cx="6248400" cy="156421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11"/>
          <p:cNvSpPr txBox="1"/>
          <p:nvPr/>
        </p:nvSpPr>
        <p:spPr>
          <a:xfrm>
            <a:off x="1444832" y="551911"/>
            <a:ext cx="9882445" cy="646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0"/>
              </a:lnSpc>
            </a:pPr>
            <a:r>
              <a:rPr lang="pl-PL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„</a:t>
            </a:r>
            <a:r>
              <a:rPr lang="pl-PL" sz="4000" spc="11" dirty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Małopolska gotowa na adaptację</a:t>
            </a:r>
            <a:r>
              <a:rPr lang="en-US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”</a:t>
            </a:r>
            <a:endParaRPr lang="en-US" sz="4000" spc="11" dirty="0">
              <a:solidFill>
                <a:srgbClr val="0C54A2"/>
              </a:solidFill>
              <a:latin typeface="Another Shabby"/>
              <a:ea typeface="Another Shabby"/>
              <a:cs typeface="Another Shabby"/>
              <a:sym typeface="Another Shabby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1890220" y="2303294"/>
            <a:ext cx="10107266" cy="8540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Regionalna Strategia Adaptacji (2025)</a:t>
            </a:r>
          </a:p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CEL GŁÓWNY</a:t>
            </a:r>
          </a:p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2400" b="1" i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zapewnienie </a:t>
            </a:r>
            <a:r>
              <a:rPr lang="pl-PL" sz="24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zrównoważonego rozwoju regionu oraz efektywnego funkcjonowania gospodarki </a:t>
            </a:r>
            <a:r>
              <a:rPr lang="pl-PL" sz="2400" b="1" i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 społeczeństwa </a:t>
            </a:r>
            <a:r>
              <a:rPr lang="pl-PL" sz="24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 warunkach zmieniającego się klimatu. Efektem czego będzie łagodzenie oraz przeciwdziałanie negatywnym skutkom postępującej zmiany klimatu, w tym suszy, powodzi, fal upałów.</a:t>
            </a:r>
          </a:p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Cele 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szczegółowe:</a:t>
            </a:r>
            <a:endParaRPr lang="pl-PL" sz="24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włączenie </a:t>
            </a: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adaptacji do głównego nurtu regionalnych polityk 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sektorowych,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zwiększenie </a:t>
            </a: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potencjału adaptacyjnego 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województwa,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skuteczne </a:t>
            </a: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planowanie i zagospodarowanie przestrzenne, </a:t>
            </a:r>
            <a:endParaRPr lang="pl-PL" sz="2400" b="1" dirty="0" smtClean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wzrost </a:t>
            </a: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powierzchni 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zielonych,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bezpieczeństwo wodne,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wykształcenie </a:t>
            </a: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odpowiedzialnych postaw społecznych wobec konieczności adaptacji do skutków zmiany klimatu.</a:t>
            </a:r>
          </a:p>
          <a:p>
            <a:pPr lvl="0" algn="just"/>
            <a:endParaRPr lang="pl-PL" sz="32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685" y="2205900"/>
            <a:ext cx="5149429" cy="3852000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634" y="6161845"/>
            <a:ext cx="5196931" cy="38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2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638800" y="-642338"/>
            <a:ext cx="7412723" cy="11390855"/>
          </a:xfrm>
          <a:custGeom>
            <a:avLst/>
            <a:gdLst/>
            <a:ahLst/>
            <a:cxnLst/>
            <a:rect l="l" t="t" r="r" b="b"/>
            <a:pathLst>
              <a:path w="7412723" h="11390855">
                <a:moveTo>
                  <a:pt x="0" y="0"/>
                </a:moveTo>
                <a:lnTo>
                  <a:pt x="7412723" y="0"/>
                </a:lnTo>
                <a:lnTo>
                  <a:pt x="7412723" y="11390855"/>
                </a:lnTo>
                <a:lnTo>
                  <a:pt x="0" y="113908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8600" y="-218783"/>
            <a:ext cx="3780438" cy="10724565"/>
          </a:xfrm>
          <a:custGeom>
            <a:avLst/>
            <a:gdLst/>
            <a:ahLst/>
            <a:cxnLst/>
            <a:rect l="l" t="t" r="r" b="b"/>
            <a:pathLst>
              <a:path w="3780438" h="10724565">
                <a:moveTo>
                  <a:pt x="0" y="0"/>
                </a:moveTo>
                <a:lnTo>
                  <a:pt x="3780438" y="0"/>
                </a:lnTo>
                <a:lnTo>
                  <a:pt x="3780438" y="10724566"/>
                </a:lnTo>
                <a:lnTo>
                  <a:pt x="0" y="107245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19200" y="1409700"/>
            <a:ext cx="9548155" cy="369991"/>
          </a:xfrm>
          <a:custGeom>
            <a:avLst/>
            <a:gdLst/>
            <a:ahLst/>
            <a:cxnLst/>
            <a:rect l="l" t="t" r="r" b="b"/>
            <a:pathLst>
              <a:path w="9548155" h="369991">
                <a:moveTo>
                  <a:pt x="0" y="0"/>
                </a:moveTo>
                <a:lnTo>
                  <a:pt x="9548155" y="0"/>
                </a:lnTo>
                <a:lnTo>
                  <a:pt x="9548155" y="369991"/>
                </a:lnTo>
                <a:lnTo>
                  <a:pt x="0" y="3699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17" name="Obraz 16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2" r="4262"/>
          <a:stretch/>
        </p:blipFill>
        <p:spPr bwMode="auto">
          <a:xfrm>
            <a:off x="11887200" y="74136"/>
            <a:ext cx="6248400" cy="156421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11"/>
          <p:cNvSpPr txBox="1"/>
          <p:nvPr/>
        </p:nvSpPr>
        <p:spPr>
          <a:xfrm>
            <a:off x="1444832" y="551911"/>
            <a:ext cx="9882445" cy="646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0"/>
              </a:lnSpc>
            </a:pPr>
            <a:r>
              <a:rPr lang="pl-PL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„</a:t>
            </a:r>
            <a:r>
              <a:rPr lang="pl-PL" sz="4000" spc="11" dirty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Małopolska gotowa na adaptację</a:t>
            </a:r>
            <a:r>
              <a:rPr lang="en-US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”</a:t>
            </a:r>
            <a:endParaRPr lang="en-US" sz="4000" spc="11" dirty="0">
              <a:solidFill>
                <a:srgbClr val="0C54A2"/>
              </a:solidFill>
              <a:latin typeface="Another Shabby"/>
              <a:ea typeface="Another Shabby"/>
              <a:cs typeface="Another Shabby"/>
              <a:sym typeface="Another Shabby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1890220" y="2303294"/>
            <a:ext cx="10107266" cy="7648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Regionalna Strategia Adaptacji (2025)</a:t>
            </a:r>
          </a:p>
          <a:p>
            <a:pPr lvl="0" algn="just">
              <a:spcBef>
                <a:spcPts val="1800"/>
              </a:spcBef>
              <a:spcAft>
                <a:spcPts val="600"/>
              </a:spcAft>
            </a:pPr>
            <a:endParaRPr lang="pl-PL" sz="2400" b="1" dirty="0" smtClean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28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Struktura RAS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8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diagnoza stanu aktualnego – wyznaczenie obszarów priorytetowych (na podstawie Analizy Ryzyka Klimatycznego),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</a:t>
            </a:r>
            <a:r>
              <a:rPr lang="pl-PL" sz="28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ierunki działań w perspektywie krótko- (do 2030) i długoterminowej (do 2050),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8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listę działań/projektów z podziałem na zaangażowane podmioty,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ź</a:t>
            </a:r>
            <a:r>
              <a:rPr lang="pl-PL" sz="28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ródła finansowania (lokalne, regionalne, krajowe i unijne),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</a:t>
            </a:r>
            <a:r>
              <a:rPr lang="pl-PL" sz="28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onitoring (wskaźniki obligatoryjne i fakultatywne). </a:t>
            </a:r>
            <a:endParaRPr lang="pl-PL" sz="28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/>
            <a:endParaRPr lang="pl-PL" sz="32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685" y="2205900"/>
            <a:ext cx="5149429" cy="3852000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634" y="6161845"/>
            <a:ext cx="5196931" cy="38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1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638800" y="-642338"/>
            <a:ext cx="7412723" cy="11390855"/>
          </a:xfrm>
          <a:custGeom>
            <a:avLst/>
            <a:gdLst/>
            <a:ahLst/>
            <a:cxnLst/>
            <a:rect l="l" t="t" r="r" b="b"/>
            <a:pathLst>
              <a:path w="7412723" h="11390855">
                <a:moveTo>
                  <a:pt x="0" y="0"/>
                </a:moveTo>
                <a:lnTo>
                  <a:pt x="7412723" y="0"/>
                </a:lnTo>
                <a:lnTo>
                  <a:pt x="7412723" y="11390855"/>
                </a:lnTo>
                <a:lnTo>
                  <a:pt x="0" y="113908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8600" y="-218783"/>
            <a:ext cx="3780438" cy="10724565"/>
          </a:xfrm>
          <a:custGeom>
            <a:avLst/>
            <a:gdLst/>
            <a:ahLst/>
            <a:cxnLst/>
            <a:rect l="l" t="t" r="r" b="b"/>
            <a:pathLst>
              <a:path w="3780438" h="10724565">
                <a:moveTo>
                  <a:pt x="0" y="0"/>
                </a:moveTo>
                <a:lnTo>
                  <a:pt x="3780438" y="0"/>
                </a:lnTo>
                <a:lnTo>
                  <a:pt x="3780438" y="10724566"/>
                </a:lnTo>
                <a:lnTo>
                  <a:pt x="0" y="107245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19200" y="1409700"/>
            <a:ext cx="9548155" cy="369991"/>
          </a:xfrm>
          <a:custGeom>
            <a:avLst/>
            <a:gdLst/>
            <a:ahLst/>
            <a:cxnLst/>
            <a:rect l="l" t="t" r="r" b="b"/>
            <a:pathLst>
              <a:path w="9548155" h="369991">
                <a:moveTo>
                  <a:pt x="0" y="0"/>
                </a:moveTo>
                <a:lnTo>
                  <a:pt x="9548155" y="0"/>
                </a:lnTo>
                <a:lnTo>
                  <a:pt x="9548155" y="369991"/>
                </a:lnTo>
                <a:lnTo>
                  <a:pt x="0" y="3699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17" name="Obraz 16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2" r="4262"/>
          <a:stretch/>
        </p:blipFill>
        <p:spPr bwMode="auto">
          <a:xfrm>
            <a:off x="11887200" y="74136"/>
            <a:ext cx="6248400" cy="156421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11"/>
          <p:cNvSpPr txBox="1"/>
          <p:nvPr/>
        </p:nvSpPr>
        <p:spPr>
          <a:xfrm>
            <a:off x="1444832" y="551911"/>
            <a:ext cx="9882445" cy="646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0"/>
              </a:lnSpc>
            </a:pPr>
            <a:r>
              <a:rPr lang="pl-PL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„</a:t>
            </a:r>
            <a:r>
              <a:rPr lang="pl-PL" sz="4000" spc="11" dirty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Małopolska gotowa na adaptację</a:t>
            </a:r>
            <a:r>
              <a:rPr lang="en-US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”</a:t>
            </a:r>
            <a:endParaRPr lang="en-US" sz="4000" spc="11" dirty="0">
              <a:solidFill>
                <a:srgbClr val="0C54A2"/>
              </a:solidFill>
              <a:latin typeface="Another Shabby"/>
              <a:ea typeface="Another Shabby"/>
              <a:cs typeface="Another Shabby"/>
              <a:sym typeface="Another Shabby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1444833" y="2247900"/>
            <a:ext cx="5260767" cy="846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2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ANALIZA RYZYKA KLIMATYCZNEGO (2024)</a:t>
            </a:r>
          </a:p>
          <a:p>
            <a:pPr lvl="0" algn="just">
              <a:spcBef>
                <a:spcPts val="1800"/>
              </a:spcBef>
              <a:spcAft>
                <a:spcPts val="600"/>
              </a:spcAft>
            </a:pP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priorytetowe kierunki działań 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adaptacyjnych w </a:t>
            </a: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najbardziej wrażliwych na skutki postępującej zmiany klimatu 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obszarach: 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zdrowie publiczne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transport</a:t>
            </a: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energetyka 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gospodarka wodna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turystyka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rzemysł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usługi publiczne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olnictwo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różnorodność biologiczna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eśnictwo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zabudowa mieszkaniowa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tereny </a:t>
            </a:r>
            <a:r>
              <a:rPr lang="pl-PL" sz="24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niezabudowane i tereny </a:t>
            </a:r>
            <a:r>
              <a:rPr lang="pl-PL" sz="24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przemysłowe </a:t>
            </a:r>
            <a:endParaRPr lang="pl-PL" sz="24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/>
            <a:endParaRPr lang="pl-PL" sz="32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Obraz 8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80" y="1812029"/>
            <a:ext cx="5760720" cy="8159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Obraz 10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7280" y="1812029"/>
            <a:ext cx="5760720" cy="81591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949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638800" y="-642338"/>
            <a:ext cx="7412723" cy="11390855"/>
          </a:xfrm>
          <a:custGeom>
            <a:avLst/>
            <a:gdLst/>
            <a:ahLst/>
            <a:cxnLst/>
            <a:rect l="l" t="t" r="r" b="b"/>
            <a:pathLst>
              <a:path w="7412723" h="11390855">
                <a:moveTo>
                  <a:pt x="0" y="0"/>
                </a:moveTo>
                <a:lnTo>
                  <a:pt x="7412723" y="0"/>
                </a:lnTo>
                <a:lnTo>
                  <a:pt x="7412723" y="11390855"/>
                </a:lnTo>
                <a:lnTo>
                  <a:pt x="0" y="113908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8600" y="-218783"/>
            <a:ext cx="3780438" cy="10724565"/>
          </a:xfrm>
          <a:custGeom>
            <a:avLst/>
            <a:gdLst/>
            <a:ahLst/>
            <a:cxnLst/>
            <a:rect l="l" t="t" r="r" b="b"/>
            <a:pathLst>
              <a:path w="3780438" h="10724565">
                <a:moveTo>
                  <a:pt x="0" y="0"/>
                </a:moveTo>
                <a:lnTo>
                  <a:pt x="3780438" y="0"/>
                </a:lnTo>
                <a:lnTo>
                  <a:pt x="3780438" y="10724566"/>
                </a:lnTo>
                <a:lnTo>
                  <a:pt x="0" y="107245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19200" y="1409700"/>
            <a:ext cx="9548155" cy="369991"/>
          </a:xfrm>
          <a:custGeom>
            <a:avLst/>
            <a:gdLst/>
            <a:ahLst/>
            <a:cxnLst/>
            <a:rect l="l" t="t" r="r" b="b"/>
            <a:pathLst>
              <a:path w="9548155" h="369991">
                <a:moveTo>
                  <a:pt x="0" y="0"/>
                </a:moveTo>
                <a:lnTo>
                  <a:pt x="9548155" y="0"/>
                </a:lnTo>
                <a:lnTo>
                  <a:pt x="9548155" y="369991"/>
                </a:lnTo>
                <a:lnTo>
                  <a:pt x="0" y="3699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17" name="Obraz 16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2" r="4262"/>
          <a:stretch/>
        </p:blipFill>
        <p:spPr bwMode="auto">
          <a:xfrm>
            <a:off x="11887200" y="74136"/>
            <a:ext cx="6248400" cy="156421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11"/>
          <p:cNvSpPr txBox="1"/>
          <p:nvPr/>
        </p:nvSpPr>
        <p:spPr>
          <a:xfrm>
            <a:off x="1444832" y="551911"/>
            <a:ext cx="9882445" cy="646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0"/>
              </a:lnSpc>
            </a:pPr>
            <a:r>
              <a:rPr lang="pl-PL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„</a:t>
            </a:r>
            <a:r>
              <a:rPr lang="pl-PL" sz="4000" spc="11" dirty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Małopolska gotowa na adaptację</a:t>
            </a:r>
            <a:r>
              <a:rPr lang="en-US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”</a:t>
            </a:r>
            <a:endParaRPr lang="en-US" sz="4000" spc="11" dirty="0">
              <a:solidFill>
                <a:srgbClr val="0C54A2"/>
              </a:solidFill>
              <a:latin typeface="Another Shabby"/>
              <a:ea typeface="Another Shabby"/>
              <a:cs typeface="Another Shabby"/>
              <a:sym typeface="Another Shabby"/>
            </a:endParaRPr>
          </a:p>
        </p:txBody>
      </p:sp>
      <p:sp>
        <p:nvSpPr>
          <p:cNvPr id="18" name="Owal 17"/>
          <p:cNvSpPr/>
          <p:nvPr/>
        </p:nvSpPr>
        <p:spPr>
          <a:xfrm>
            <a:off x="2362200" y="2628900"/>
            <a:ext cx="14585950" cy="7359854"/>
          </a:xfrm>
          <a:prstGeom prst="ellipse">
            <a:avLst/>
          </a:prstGeom>
          <a:noFill/>
          <a:ln w="19050" cap="rnd">
            <a:solidFill>
              <a:schemeClr val="accent6">
                <a:lumMod val="50000"/>
              </a:schemeClr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rostokąt zaokrąglony 18"/>
          <p:cNvSpPr/>
          <p:nvPr/>
        </p:nvSpPr>
        <p:spPr>
          <a:xfrm>
            <a:off x="11173950" y="5313186"/>
            <a:ext cx="2770650" cy="2306592"/>
          </a:xfrm>
          <a:prstGeom prst="round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rostokąt zaokrąglony 19"/>
          <p:cNvSpPr/>
          <p:nvPr/>
        </p:nvSpPr>
        <p:spPr>
          <a:xfrm>
            <a:off x="8278350" y="5313186"/>
            <a:ext cx="2770650" cy="2306592"/>
          </a:xfrm>
          <a:prstGeom prst="roundRect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Prostokąt zaokrąglony 20"/>
          <p:cNvSpPr/>
          <p:nvPr/>
        </p:nvSpPr>
        <p:spPr>
          <a:xfrm>
            <a:off x="2313062" y="5313186"/>
            <a:ext cx="2770650" cy="2306592"/>
          </a:xfrm>
          <a:prstGeom prst="roundRect">
            <a:avLst/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Prostokąt zaokrąglony 21"/>
          <p:cNvSpPr/>
          <p:nvPr/>
        </p:nvSpPr>
        <p:spPr>
          <a:xfrm>
            <a:off x="5382750" y="5313424"/>
            <a:ext cx="2770650" cy="2306592"/>
          </a:xfrm>
          <a:prstGeom prst="roundRect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Prostokąt zaokrąglony 22"/>
          <p:cNvSpPr/>
          <p:nvPr/>
        </p:nvSpPr>
        <p:spPr>
          <a:xfrm>
            <a:off x="14226337" y="5313186"/>
            <a:ext cx="2770650" cy="2306592"/>
          </a:xfrm>
          <a:prstGeom prst="roundRect">
            <a:avLst/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4" name="Prostokąt zaokrąglony 23"/>
          <p:cNvSpPr/>
          <p:nvPr/>
        </p:nvSpPr>
        <p:spPr>
          <a:xfrm>
            <a:off x="2249562" y="4448917"/>
            <a:ext cx="2903530" cy="4101485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Prostokąt zaokrąglony 24"/>
          <p:cNvSpPr/>
          <p:nvPr/>
        </p:nvSpPr>
        <p:spPr>
          <a:xfrm>
            <a:off x="5290179" y="4448917"/>
            <a:ext cx="8710591" cy="4101485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6" name="Prostokąt zaokrąglony 25"/>
          <p:cNvSpPr/>
          <p:nvPr/>
        </p:nvSpPr>
        <p:spPr>
          <a:xfrm>
            <a:off x="14157830" y="4448917"/>
            <a:ext cx="2987170" cy="4101485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pole tekstowe 26"/>
          <p:cNvSpPr txBox="1"/>
          <p:nvPr/>
        </p:nvSpPr>
        <p:spPr>
          <a:xfrm>
            <a:off x="2347219" y="4695026"/>
            <a:ext cx="4147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INWENTARYZACJA</a:t>
            </a:r>
            <a:endParaRPr lang="pl-PL" sz="2400" b="1" dirty="0">
              <a:solidFill>
                <a:schemeClr val="accent3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ahoma" panose="020B0604030504040204" pitchFamily="34" charset="0"/>
            </a:endParaRPr>
          </a:p>
        </p:txBody>
      </p:sp>
      <p:sp>
        <p:nvSpPr>
          <p:cNvPr id="28" name="pole tekstowe 27"/>
          <p:cNvSpPr txBox="1"/>
          <p:nvPr/>
        </p:nvSpPr>
        <p:spPr>
          <a:xfrm>
            <a:off x="6989917" y="4724675"/>
            <a:ext cx="5311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OPRACOWANIE I ZAPLANOWANIE</a:t>
            </a:r>
            <a:endParaRPr lang="pl-PL" sz="2400" b="1" dirty="0">
              <a:solidFill>
                <a:schemeClr val="accent3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ahoma" panose="020B0604030504040204" pitchFamily="34" charset="0"/>
            </a:endParaRPr>
          </a:p>
        </p:txBody>
      </p:sp>
      <p:sp>
        <p:nvSpPr>
          <p:cNvPr id="29" name="pole tekstowe 28"/>
          <p:cNvSpPr txBox="1"/>
          <p:nvPr/>
        </p:nvSpPr>
        <p:spPr>
          <a:xfrm>
            <a:off x="14706600" y="4724675"/>
            <a:ext cx="4147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WDROŻENIE</a:t>
            </a:r>
            <a:endParaRPr lang="pl-PL" sz="2400" b="1" dirty="0">
              <a:solidFill>
                <a:schemeClr val="accent3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ahoma" panose="020B0604030504040204" pitchFamily="34" charset="0"/>
            </a:endParaRPr>
          </a:p>
        </p:txBody>
      </p:sp>
      <p:sp>
        <p:nvSpPr>
          <p:cNvPr id="30" name="pole tekstowe 29"/>
          <p:cNvSpPr txBox="1"/>
          <p:nvPr/>
        </p:nvSpPr>
        <p:spPr>
          <a:xfrm>
            <a:off x="5715000" y="7855566"/>
            <a:ext cx="7894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opracowywanie </a:t>
            </a:r>
            <a:r>
              <a:rPr lang="pl-PL" sz="20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‚szytych na miarę” </a:t>
            </a:r>
            <a:r>
              <a:rPr lang="pl-PL" sz="20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rozwiązań opartych na naturze</a:t>
            </a:r>
          </a:p>
        </p:txBody>
      </p:sp>
      <p:sp>
        <p:nvSpPr>
          <p:cNvPr id="32" name="Strzałka w dół 31"/>
          <p:cNvSpPr/>
          <p:nvPr/>
        </p:nvSpPr>
        <p:spPr>
          <a:xfrm>
            <a:off x="8818583" y="8365015"/>
            <a:ext cx="1309762" cy="55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3" name="pole tekstowe 32"/>
          <p:cNvSpPr txBox="1"/>
          <p:nvPr/>
        </p:nvSpPr>
        <p:spPr>
          <a:xfrm>
            <a:off x="5753867" y="8968141"/>
            <a:ext cx="75731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partycypacyjny system zarządzania przyrodą miejską w celu adaptacji do </a:t>
            </a:r>
            <a:r>
              <a:rPr lang="pl-PL" sz="20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zmiany klimatu</a:t>
            </a:r>
            <a:endParaRPr lang="pl-PL" sz="2000" b="1" dirty="0">
              <a:solidFill>
                <a:schemeClr val="accent5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ahoma" panose="020B0604030504040204" pitchFamily="34" charset="0"/>
            </a:endParaRPr>
          </a:p>
        </p:txBody>
      </p:sp>
      <p:sp>
        <p:nvSpPr>
          <p:cNvPr id="34" name="Strzałka w dół 33"/>
          <p:cNvSpPr/>
          <p:nvPr/>
        </p:nvSpPr>
        <p:spPr>
          <a:xfrm flipV="1">
            <a:off x="8818583" y="4076700"/>
            <a:ext cx="1309762" cy="55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5" name="pole tekstowe 34"/>
          <p:cNvSpPr txBox="1"/>
          <p:nvPr/>
        </p:nvSpPr>
        <p:spPr>
          <a:xfrm>
            <a:off x="5761889" y="1958503"/>
            <a:ext cx="75731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REGIONALNA STRATEGIA ADAPTACJI </a:t>
            </a:r>
            <a:endParaRPr lang="pl-PL" sz="3200" b="1" dirty="0">
              <a:solidFill>
                <a:schemeClr val="accent3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ahoma" panose="020B0604030504040204" pitchFamily="34" charset="0"/>
            </a:endParaRPr>
          </a:p>
        </p:txBody>
      </p:sp>
      <p:sp>
        <p:nvSpPr>
          <p:cNvPr id="36" name="pole tekstowe 35"/>
          <p:cNvSpPr txBox="1"/>
          <p:nvPr/>
        </p:nvSpPr>
        <p:spPr>
          <a:xfrm>
            <a:off x="5753868" y="3255426"/>
            <a:ext cx="7573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MIEJSKIE PLANY ADAPTACJI</a:t>
            </a:r>
            <a:endParaRPr lang="pl-PL" sz="2800" b="1" dirty="0">
              <a:solidFill>
                <a:schemeClr val="accent5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ahoma" panose="020B0604030504040204" pitchFamily="34" charset="0"/>
            </a:endParaRPr>
          </a:p>
        </p:txBody>
      </p:sp>
      <p:sp>
        <p:nvSpPr>
          <p:cNvPr id="52" name="Prostokąt zaokrąglony 51"/>
          <p:cNvSpPr/>
          <p:nvPr/>
        </p:nvSpPr>
        <p:spPr>
          <a:xfrm>
            <a:off x="1806335" y="1969808"/>
            <a:ext cx="15872065" cy="8202892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1365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638800" y="-642338"/>
            <a:ext cx="7412723" cy="11390855"/>
          </a:xfrm>
          <a:custGeom>
            <a:avLst/>
            <a:gdLst/>
            <a:ahLst/>
            <a:cxnLst/>
            <a:rect l="l" t="t" r="r" b="b"/>
            <a:pathLst>
              <a:path w="7412723" h="11390855">
                <a:moveTo>
                  <a:pt x="0" y="0"/>
                </a:moveTo>
                <a:lnTo>
                  <a:pt x="7412723" y="0"/>
                </a:lnTo>
                <a:lnTo>
                  <a:pt x="7412723" y="11390855"/>
                </a:lnTo>
                <a:lnTo>
                  <a:pt x="0" y="113908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8600" y="-218783"/>
            <a:ext cx="3780438" cy="10724565"/>
          </a:xfrm>
          <a:custGeom>
            <a:avLst/>
            <a:gdLst/>
            <a:ahLst/>
            <a:cxnLst/>
            <a:rect l="l" t="t" r="r" b="b"/>
            <a:pathLst>
              <a:path w="3780438" h="10724565">
                <a:moveTo>
                  <a:pt x="0" y="0"/>
                </a:moveTo>
                <a:lnTo>
                  <a:pt x="3780438" y="0"/>
                </a:lnTo>
                <a:lnTo>
                  <a:pt x="3780438" y="10724566"/>
                </a:lnTo>
                <a:lnTo>
                  <a:pt x="0" y="107245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19200" y="1409700"/>
            <a:ext cx="9548155" cy="369991"/>
          </a:xfrm>
          <a:custGeom>
            <a:avLst/>
            <a:gdLst/>
            <a:ahLst/>
            <a:cxnLst/>
            <a:rect l="l" t="t" r="r" b="b"/>
            <a:pathLst>
              <a:path w="9548155" h="369991">
                <a:moveTo>
                  <a:pt x="0" y="0"/>
                </a:moveTo>
                <a:lnTo>
                  <a:pt x="9548155" y="0"/>
                </a:lnTo>
                <a:lnTo>
                  <a:pt x="9548155" y="369991"/>
                </a:lnTo>
                <a:lnTo>
                  <a:pt x="0" y="3699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17" name="Obraz 16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2" r="4262"/>
          <a:stretch/>
        </p:blipFill>
        <p:spPr bwMode="auto">
          <a:xfrm>
            <a:off x="11887200" y="74136"/>
            <a:ext cx="6248400" cy="156421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11"/>
          <p:cNvSpPr txBox="1"/>
          <p:nvPr/>
        </p:nvSpPr>
        <p:spPr>
          <a:xfrm>
            <a:off x="1444832" y="551911"/>
            <a:ext cx="9882445" cy="646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0"/>
              </a:lnSpc>
            </a:pPr>
            <a:r>
              <a:rPr lang="pl-PL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„</a:t>
            </a:r>
            <a:r>
              <a:rPr lang="pl-PL" sz="4000" spc="11" dirty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Małopolska gotowa na adaptację</a:t>
            </a:r>
            <a:r>
              <a:rPr lang="en-US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”</a:t>
            </a:r>
            <a:endParaRPr lang="en-US" sz="4000" spc="11" dirty="0">
              <a:solidFill>
                <a:srgbClr val="0C54A2"/>
              </a:solidFill>
              <a:latin typeface="Another Shabby"/>
              <a:ea typeface="Another Shabby"/>
              <a:cs typeface="Another Shabby"/>
              <a:sym typeface="Another Shabby"/>
            </a:endParaRPr>
          </a:p>
        </p:txBody>
      </p:sp>
      <p:pic>
        <p:nvPicPr>
          <p:cNvPr id="37" name="Picture 2" descr="Rynek - BOCHNIA | Miasto Soli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303" y="4157220"/>
            <a:ext cx="7366601" cy="491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Obraz 3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843431" y="4092514"/>
            <a:ext cx="7453969" cy="5047086"/>
          </a:xfrm>
          <a:prstGeom prst="rect">
            <a:avLst/>
          </a:prstGeom>
        </p:spPr>
      </p:pic>
      <p:sp>
        <p:nvSpPr>
          <p:cNvPr id="39" name="Objaśnienie liniowe 2 38"/>
          <p:cNvSpPr/>
          <p:nvPr/>
        </p:nvSpPr>
        <p:spPr>
          <a:xfrm>
            <a:off x="7315200" y="5752049"/>
            <a:ext cx="1810936" cy="991651"/>
          </a:xfrm>
          <a:prstGeom prst="borderCallout2">
            <a:avLst/>
          </a:prstGeom>
          <a:solidFill>
            <a:schemeClr val="bg1"/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altLang="en-US" dirty="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f</a:t>
            </a:r>
            <a:r>
              <a:rPr lang="pl-PL" altLang="en-US" dirty="0" smtClean="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ale upałów</a:t>
            </a:r>
            <a:endParaRPr lang="pl-PL" dirty="0"/>
          </a:p>
        </p:txBody>
      </p:sp>
      <p:sp>
        <p:nvSpPr>
          <p:cNvPr id="40" name="Objaśnienie liniowe 3 39"/>
          <p:cNvSpPr/>
          <p:nvPr/>
        </p:nvSpPr>
        <p:spPr>
          <a:xfrm>
            <a:off x="4190525" y="5461937"/>
            <a:ext cx="1811774" cy="991651"/>
          </a:xfrm>
          <a:prstGeom prst="borderCallout3">
            <a:avLst/>
          </a:prstGeom>
          <a:solidFill>
            <a:schemeClr val="bg1"/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altLang="en-US" dirty="0" smtClean="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powodzie</a:t>
            </a:r>
            <a:endParaRPr lang="pl-PL" dirty="0"/>
          </a:p>
        </p:txBody>
      </p:sp>
      <p:sp>
        <p:nvSpPr>
          <p:cNvPr id="41" name="Objaśnienie liniowe 3 40"/>
          <p:cNvSpPr/>
          <p:nvPr/>
        </p:nvSpPr>
        <p:spPr>
          <a:xfrm flipV="1">
            <a:off x="5702525" y="7938437"/>
            <a:ext cx="1811774" cy="991651"/>
          </a:xfrm>
          <a:prstGeom prst="borderCallout3">
            <a:avLst/>
          </a:prstGeom>
          <a:solidFill>
            <a:schemeClr val="bg1"/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2" name="pole tekstowe 41"/>
          <p:cNvSpPr txBox="1"/>
          <p:nvPr/>
        </p:nvSpPr>
        <p:spPr>
          <a:xfrm>
            <a:off x="6068270" y="8217915"/>
            <a:ext cx="1704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altLang="en-US" dirty="0" smtClean="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susze</a:t>
            </a:r>
            <a:endParaRPr lang="pl-PL" altLang="en-US" dirty="0">
              <a:solidFill>
                <a:srgbClr val="FF0000"/>
              </a:solidFill>
              <a:latin typeface="Tahoma"/>
              <a:ea typeface="Tahoma"/>
              <a:cs typeface="Tahoma"/>
            </a:endParaRPr>
          </a:p>
          <a:p>
            <a:endParaRPr lang="pl-PL" dirty="0"/>
          </a:p>
        </p:txBody>
      </p:sp>
      <p:sp>
        <p:nvSpPr>
          <p:cNvPr id="44" name="Objaśnienie liniowe 2 43"/>
          <p:cNvSpPr/>
          <p:nvPr/>
        </p:nvSpPr>
        <p:spPr>
          <a:xfrm>
            <a:off x="14174122" y="5843137"/>
            <a:ext cx="1810936" cy="991651"/>
          </a:xfrm>
          <a:prstGeom prst="borderCallout2">
            <a:avLst/>
          </a:prstGeom>
          <a:solidFill>
            <a:schemeClr val="bg1"/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altLang="en-US" dirty="0" smtClean="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oczka wodne i zbiorniki retencyjne</a:t>
            </a:r>
            <a:endParaRPr lang="pl-PL" dirty="0"/>
          </a:p>
        </p:txBody>
      </p:sp>
      <p:sp>
        <p:nvSpPr>
          <p:cNvPr id="45" name="Objaśnienie liniowe 3 44"/>
          <p:cNvSpPr/>
          <p:nvPr/>
        </p:nvSpPr>
        <p:spPr>
          <a:xfrm flipH="1" flipV="1">
            <a:off x="10884137" y="7938437"/>
            <a:ext cx="1811774" cy="991651"/>
          </a:xfrm>
          <a:prstGeom prst="borderCallout3">
            <a:avLst/>
          </a:prstGeom>
          <a:solidFill>
            <a:schemeClr val="bg1"/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6" name="pole tekstowe 45"/>
          <p:cNvSpPr txBox="1"/>
          <p:nvPr/>
        </p:nvSpPr>
        <p:spPr>
          <a:xfrm>
            <a:off x="11088271" y="8035353"/>
            <a:ext cx="1704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altLang="en-US" dirty="0" smtClean="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ogrody deszczowe</a:t>
            </a:r>
            <a:endParaRPr lang="en-US" altLang="en-US" dirty="0">
              <a:solidFill>
                <a:srgbClr val="FF0000"/>
              </a:solidFill>
              <a:latin typeface="Tahoma"/>
              <a:ea typeface="Tahoma"/>
              <a:cs typeface="Tahoma"/>
            </a:endParaRPr>
          </a:p>
          <a:p>
            <a:endParaRPr lang="pl-PL" dirty="0"/>
          </a:p>
        </p:txBody>
      </p:sp>
      <p:sp>
        <p:nvSpPr>
          <p:cNvPr id="47" name="Objaśnienie liniowe 3 46"/>
          <p:cNvSpPr/>
          <p:nvPr/>
        </p:nvSpPr>
        <p:spPr>
          <a:xfrm>
            <a:off x="10884137" y="5233337"/>
            <a:ext cx="1811774" cy="991651"/>
          </a:xfrm>
          <a:prstGeom prst="borderCallout3">
            <a:avLst/>
          </a:prstGeom>
          <a:solidFill>
            <a:schemeClr val="bg1"/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altLang="en-US" dirty="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z</a:t>
            </a:r>
            <a:r>
              <a:rPr lang="pl-PL" altLang="en-US" dirty="0" smtClean="0">
                <a:solidFill>
                  <a:srgbClr val="FF0000"/>
                </a:solidFill>
                <a:latin typeface="Tahoma"/>
                <a:ea typeface="Tahoma"/>
                <a:cs typeface="Tahoma"/>
              </a:rPr>
              <a:t>ielone ściany i dachy</a:t>
            </a:r>
            <a:endParaRPr lang="pl-PL" dirty="0"/>
          </a:p>
        </p:txBody>
      </p:sp>
      <p:graphicFrame>
        <p:nvGraphicFramePr>
          <p:cNvPr id="48" name="Diagram 47"/>
          <p:cNvGraphicFramePr/>
          <p:nvPr>
            <p:extLst/>
          </p:nvPr>
        </p:nvGraphicFramePr>
        <p:xfrm>
          <a:off x="2942563" y="2704860"/>
          <a:ext cx="13801735" cy="7590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  <p:extLst>
      <p:ext uri="{BB962C8B-B14F-4D97-AF65-F5344CB8AC3E}">
        <p14:creationId xmlns:p14="http://schemas.microsoft.com/office/powerpoint/2010/main" val="168804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638800" y="-642338"/>
            <a:ext cx="7412723" cy="11390855"/>
          </a:xfrm>
          <a:custGeom>
            <a:avLst/>
            <a:gdLst/>
            <a:ahLst/>
            <a:cxnLst/>
            <a:rect l="l" t="t" r="r" b="b"/>
            <a:pathLst>
              <a:path w="7412723" h="11390855">
                <a:moveTo>
                  <a:pt x="0" y="0"/>
                </a:moveTo>
                <a:lnTo>
                  <a:pt x="7412723" y="0"/>
                </a:lnTo>
                <a:lnTo>
                  <a:pt x="7412723" y="11390855"/>
                </a:lnTo>
                <a:lnTo>
                  <a:pt x="0" y="113908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8600" y="-218783"/>
            <a:ext cx="3780438" cy="10724565"/>
          </a:xfrm>
          <a:custGeom>
            <a:avLst/>
            <a:gdLst/>
            <a:ahLst/>
            <a:cxnLst/>
            <a:rect l="l" t="t" r="r" b="b"/>
            <a:pathLst>
              <a:path w="3780438" h="10724565">
                <a:moveTo>
                  <a:pt x="0" y="0"/>
                </a:moveTo>
                <a:lnTo>
                  <a:pt x="3780438" y="0"/>
                </a:lnTo>
                <a:lnTo>
                  <a:pt x="3780438" y="10724566"/>
                </a:lnTo>
                <a:lnTo>
                  <a:pt x="0" y="107245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19200" y="1409700"/>
            <a:ext cx="9548155" cy="369991"/>
          </a:xfrm>
          <a:custGeom>
            <a:avLst/>
            <a:gdLst/>
            <a:ahLst/>
            <a:cxnLst/>
            <a:rect l="l" t="t" r="r" b="b"/>
            <a:pathLst>
              <a:path w="9548155" h="369991">
                <a:moveTo>
                  <a:pt x="0" y="0"/>
                </a:moveTo>
                <a:lnTo>
                  <a:pt x="9548155" y="0"/>
                </a:lnTo>
                <a:lnTo>
                  <a:pt x="9548155" y="369991"/>
                </a:lnTo>
                <a:lnTo>
                  <a:pt x="0" y="3699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17" name="Obraz 16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2" r="4262"/>
          <a:stretch/>
        </p:blipFill>
        <p:spPr bwMode="auto">
          <a:xfrm>
            <a:off x="11887200" y="74136"/>
            <a:ext cx="6248400" cy="156421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11"/>
          <p:cNvSpPr txBox="1"/>
          <p:nvPr/>
        </p:nvSpPr>
        <p:spPr>
          <a:xfrm>
            <a:off x="1444832" y="551911"/>
            <a:ext cx="9882445" cy="646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0"/>
              </a:lnSpc>
            </a:pPr>
            <a:r>
              <a:rPr lang="pl-PL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„</a:t>
            </a:r>
            <a:r>
              <a:rPr lang="pl-PL" sz="4000" spc="11" dirty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Małopolska gotowa na adaptację</a:t>
            </a:r>
            <a:r>
              <a:rPr lang="en-US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”</a:t>
            </a:r>
            <a:endParaRPr lang="en-US" sz="4000" spc="11" dirty="0">
              <a:solidFill>
                <a:srgbClr val="0C54A2"/>
              </a:solidFill>
              <a:latin typeface="Another Shabby"/>
              <a:ea typeface="Another Shabby"/>
              <a:cs typeface="Another Shabby"/>
              <a:sym typeface="Another Shabby"/>
            </a:endParaRPr>
          </a:p>
        </p:txBody>
      </p:sp>
      <p:sp>
        <p:nvSpPr>
          <p:cNvPr id="19" name="Shape 86"/>
          <p:cNvSpPr/>
          <p:nvPr/>
        </p:nvSpPr>
        <p:spPr>
          <a:xfrm>
            <a:off x="10767128" y="3155845"/>
            <a:ext cx="7289355" cy="4770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1800"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marL="262800" lvl="1">
              <a:spcBef>
                <a:spcPts val="600"/>
              </a:spcBef>
              <a:spcAft>
                <a:spcPts val="1800"/>
              </a:spcAft>
              <a:buClr>
                <a:srgbClr val="CC006A"/>
              </a:buClr>
              <a:buSzPct val="100000"/>
              <a:defRPr>
                <a:solidFill>
                  <a:srgbClr val="000000"/>
                </a:solidFill>
              </a:defRPr>
            </a:pPr>
            <a:r>
              <a:rPr lang="pl-PL" sz="30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wzrost </a:t>
            </a:r>
            <a:r>
              <a:rPr lang="pl-PL" sz="30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zaangażowania mieszkańców </a:t>
            </a:r>
            <a:r>
              <a:rPr lang="pl-PL" sz="3000" dirty="0">
                <a:latin typeface="Cambria" panose="02040503050406030204" pitchFamily="18" charset="0"/>
                <a:ea typeface="Cambria" panose="02040503050406030204" pitchFamily="18" charset="0"/>
              </a:rPr>
              <a:t>w podejmowaniu indywidualnych działań na rzecz adaptacji do zmiany </a:t>
            </a:r>
            <a:r>
              <a:rPr lang="pl-PL" sz="3000" dirty="0" smtClean="0">
                <a:latin typeface="Cambria" panose="02040503050406030204" pitchFamily="18" charset="0"/>
                <a:ea typeface="Cambria" panose="02040503050406030204" pitchFamily="18" charset="0"/>
              </a:rPr>
              <a:t>klimatu</a:t>
            </a:r>
          </a:p>
          <a:p>
            <a:pPr marL="262800" lvl="1">
              <a:spcBef>
                <a:spcPts val="600"/>
              </a:spcBef>
              <a:spcAft>
                <a:spcPts val="1800"/>
              </a:spcAft>
              <a:buClr>
                <a:srgbClr val="CC006A"/>
              </a:buClr>
              <a:buSzPct val="100000"/>
              <a:defRPr>
                <a:solidFill>
                  <a:srgbClr val="000000"/>
                </a:solidFill>
              </a:defRPr>
            </a:pPr>
            <a:r>
              <a:rPr lang="pl-PL" sz="30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pozyskać publiczne i prywatne źródła </a:t>
            </a:r>
            <a:r>
              <a:rPr lang="pl-PL" sz="30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finansowania </a:t>
            </a:r>
            <a:r>
              <a:rPr lang="pl-PL" sz="3000" dirty="0">
                <a:latin typeface="Cambria" panose="02040503050406030204" pitchFamily="18" charset="0"/>
                <a:ea typeface="Cambria" panose="02040503050406030204" pitchFamily="18" charset="0"/>
              </a:rPr>
              <a:t>w celu osiągnięcia </a:t>
            </a:r>
            <a:r>
              <a:rPr lang="pl-PL" sz="3000" dirty="0" smtClean="0">
                <a:latin typeface="Cambria" panose="02040503050406030204" pitchFamily="18" charset="0"/>
                <a:ea typeface="Cambria" panose="02040503050406030204" pitchFamily="18" charset="0"/>
              </a:rPr>
              <a:t>odporności </a:t>
            </a:r>
            <a:r>
              <a:rPr lang="pl-PL" sz="3000" dirty="0">
                <a:latin typeface="Cambria" panose="02040503050406030204" pitchFamily="18" charset="0"/>
                <a:ea typeface="Cambria" panose="02040503050406030204" pitchFamily="18" charset="0"/>
              </a:rPr>
              <a:t>na zmianę klimatu </a:t>
            </a:r>
            <a:endParaRPr lang="pl-PL" sz="3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2800" lvl="1">
              <a:spcBef>
                <a:spcPts val="600"/>
              </a:spcBef>
              <a:spcAft>
                <a:spcPts val="1800"/>
              </a:spcAft>
              <a:buClr>
                <a:srgbClr val="CC006A"/>
              </a:buClr>
              <a:buSzPct val="100000"/>
              <a:defRPr>
                <a:solidFill>
                  <a:srgbClr val="000000"/>
                </a:solidFill>
              </a:defRPr>
            </a:pPr>
            <a:r>
              <a:rPr lang="pl-PL" sz="30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wymiana </a:t>
            </a:r>
            <a:r>
              <a:rPr lang="pl-PL" sz="30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dobrych praktyk</a:t>
            </a:r>
            <a:r>
              <a:rPr lang="pl-PL" sz="3000" dirty="0">
                <a:latin typeface="Cambria" panose="02040503050406030204" pitchFamily="18" charset="0"/>
                <a:ea typeface="Cambria" panose="02040503050406030204" pitchFamily="18" charset="0"/>
              </a:rPr>
              <a:t> na poziomie lokalnym, regionalnym, krajowym i </a:t>
            </a:r>
            <a:r>
              <a:rPr lang="pl-PL" sz="3000" dirty="0" smtClean="0">
                <a:latin typeface="Cambria" panose="02040503050406030204" pitchFamily="18" charset="0"/>
                <a:ea typeface="Cambria" panose="02040503050406030204" pitchFamily="18" charset="0"/>
              </a:rPr>
              <a:t>międzynarodowym</a:t>
            </a:r>
            <a:endParaRPr lang="pl-PL" sz="30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28" name="Obraz 27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1937" t="14305" r="78606" b="66122"/>
          <a:stretch/>
        </p:blipFill>
        <p:spPr>
          <a:xfrm>
            <a:off x="9448799" y="4795183"/>
            <a:ext cx="1524001" cy="1643717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2152" t="51411" r="78392" b="31520"/>
          <a:stretch/>
        </p:blipFill>
        <p:spPr>
          <a:xfrm>
            <a:off x="9448799" y="3099376"/>
            <a:ext cx="1524001" cy="1433476"/>
          </a:xfrm>
          <a:prstGeom prst="rect">
            <a:avLst/>
          </a:prstGeom>
        </p:spPr>
      </p:pic>
      <p:pic>
        <p:nvPicPr>
          <p:cNvPr id="30" name="Obraz 29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9258" t="14190" r="51285" b="66237"/>
          <a:stretch/>
        </p:blipFill>
        <p:spPr>
          <a:xfrm>
            <a:off x="605479" y="3146551"/>
            <a:ext cx="1524001" cy="1643717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9304" t="51637" r="51240" b="31294"/>
          <a:stretch/>
        </p:blipFill>
        <p:spPr>
          <a:xfrm>
            <a:off x="9448799" y="6628362"/>
            <a:ext cx="1524001" cy="1433476"/>
          </a:xfrm>
          <a:prstGeom prst="rect">
            <a:avLst/>
          </a:prstGeom>
        </p:spPr>
      </p:pic>
      <p:pic>
        <p:nvPicPr>
          <p:cNvPr id="34" name="Obraz 33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51685" t="15218" r="38858" b="65209"/>
          <a:stretch/>
        </p:blipFill>
        <p:spPr>
          <a:xfrm>
            <a:off x="582359" y="6547783"/>
            <a:ext cx="1524001" cy="1643717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9258" t="14190" r="51285" b="66237"/>
          <a:stretch/>
        </p:blipFill>
        <p:spPr>
          <a:xfrm>
            <a:off x="757879" y="3151466"/>
            <a:ext cx="1524001" cy="1643717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5760" t="14142" r="64783" b="66285"/>
          <a:stretch/>
        </p:blipFill>
        <p:spPr>
          <a:xfrm>
            <a:off x="582358" y="4871383"/>
            <a:ext cx="1524001" cy="1643717"/>
          </a:xfrm>
          <a:prstGeom prst="rect">
            <a:avLst/>
          </a:prstGeom>
        </p:spPr>
      </p:pic>
      <p:sp>
        <p:nvSpPr>
          <p:cNvPr id="38" name="Shape 86"/>
          <p:cNvSpPr/>
          <p:nvPr/>
        </p:nvSpPr>
        <p:spPr>
          <a:xfrm>
            <a:off x="1944066" y="3099376"/>
            <a:ext cx="7657134" cy="4924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defRPr sz="1800"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marL="262800" lvl="1">
              <a:spcBef>
                <a:spcPts val="600"/>
              </a:spcBef>
              <a:spcAft>
                <a:spcPts val="2400"/>
              </a:spcAft>
              <a:buClr>
                <a:srgbClr val="CC006A"/>
              </a:buClr>
              <a:buSzPct val="100000"/>
              <a:defRPr>
                <a:solidFill>
                  <a:srgbClr val="000000"/>
                </a:solidFill>
              </a:defRPr>
            </a:pPr>
            <a:r>
              <a:rPr lang="pl-PL" sz="30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opracować modelowe rozwiązania/projekty</a:t>
            </a:r>
            <a:r>
              <a:rPr lang="pl-PL" sz="3000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pl-PL" sz="3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które można będzie łatwo powielić </a:t>
            </a:r>
            <a:endParaRPr lang="pl-PL" sz="3000" dirty="0" smtClea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62800" lvl="1">
              <a:spcBef>
                <a:spcPts val="600"/>
              </a:spcBef>
              <a:spcAft>
                <a:spcPts val="2400"/>
              </a:spcAft>
              <a:buClr>
                <a:srgbClr val="CC006A"/>
              </a:buClr>
              <a:buSzPct val="100000"/>
              <a:defRPr>
                <a:solidFill>
                  <a:srgbClr val="000000"/>
                </a:solidFill>
              </a:defRPr>
            </a:pPr>
            <a:r>
              <a:rPr lang="pl-PL" sz="30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włączyć adaptację </a:t>
            </a:r>
            <a:r>
              <a:rPr lang="pl-PL" sz="30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 planowania przestrzennego i </a:t>
            </a:r>
            <a:r>
              <a:rPr lang="pl-PL" sz="30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urbanistycznego</a:t>
            </a:r>
            <a:r>
              <a:rPr lang="pl-PL" sz="3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pl-PL" sz="3000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 </a:t>
            </a:r>
            <a:r>
              <a:rPr lang="pl-PL" sz="3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także do innych planów, programów i strategii</a:t>
            </a:r>
          </a:p>
          <a:p>
            <a:pPr marL="262800" lvl="1">
              <a:spcBef>
                <a:spcPts val="600"/>
              </a:spcBef>
              <a:spcAft>
                <a:spcPts val="2400"/>
              </a:spcAft>
              <a:buClr>
                <a:srgbClr val="CC006A"/>
              </a:buClr>
              <a:buSzPct val="100000"/>
              <a:defRPr>
                <a:solidFill>
                  <a:srgbClr val="000000"/>
                </a:solidFill>
              </a:defRPr>
            </a:pPr>
            <a:r>
              <a:rPr lang="pl-PL" sz="3000" dirty="0" smtClean="0">
                <a:latin typeface="Cambria" panose="02040503050406030204" pitchFamily="18" charset="0"/>
                <a:ea typeface="Cambria" panose="02040503050406030204" pitchFamily="18" charset="0"/>
              </a:rPr>
              <a:t>zapewnić </a:t>
            </a:r>
            <a:r>
              <a:rPr lang="pl-PL" sz="3000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skuteczną komunikację</a:t>
            </a:r>
            <a:r>
              <a:rPr lang="pl-PL" sz="3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pl-PL" sz="3000" dirty="0">
                <a:latin typeface="Cambria" panose="02040503050406030204" pitchFamily="18" charset="0"/>
                <a:ea typeface="Cambria" panose="02040503050406030204" pitchFamily="18" charset="0"/>
              </a:rPr>
              <a:t>na temat zmiany klimatu i konieczności adaptacji do </a:t>
            </a:r>
            <a:r>
              <a:rPr lang="pl-PL" sz="3000" dirty="0" smtClean="0">
                <a:latin typeface="Cambria" panose="02040503050406030204" pitchFamily="18" charset="0"/>
                <a:ea typeface="Cambria" panose="02040503050406030204" pitchFamily="18" charset="0"/>
              </a:rPr>
              <a:t>niej</a:t>
            </a:r>
          </a:p>
        </p:txBody>
      </p:sp>
      <p:sp>
        <p:nvSpPr>
          <p:cNvPr id="16" name="Prostokąt 15"/>
          <p:cNvSpPr/>
          <p:nvPr/>
        </p:nvSpPr>
        <p:spPr>
          <a:xfrm>
            <a:off x="1877759" y="1861630"/>
            <a:ext cx="15599678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800"/>
              </a:spcBef>
              <a:spcAft>
                <a:spcPts val="600"/>
              </a:spcAft>
            </a:pPr>
            <a:r>
              <a:rPr lang="pl-PL" sz="40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Cele Projektu LIFE DREAM CITIES</a:t>
            </a:r>
          </a:p>
          <a:p>
            <a:pPr lvl="0" algn="just">
              <a:spcBef>
                <a:spcPts val="1800"/>
              </a:spcBef>
              <a:spcAft>
                <a:spcPts val="600"/>
              </a:spcAft>
            </a:pPr>
            <a:endParaRPr lang="pl-PL" sz="3200" b="1" dirty="0">
              <a:solidFill>
                <a:schemeClr val="accent3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/>
            <a:endParaRPr lang="pl-PL" sz="3200" dirty="0">
              <a:solidFill>
                <a:srgbClr val="59595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3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638800" y="-642338"/>
            <a:ext cx="7412723" cy="11390855"/>
          </a:xfrm>
          <a:custGeom>
            <a:avLst/>
            <a:gdLst/>
            <a:ahLst/>
            <a:cxnLst/>
            <a:rect l="l" t="t" r="r" b="b"/>
            <a:pathLst>
              <a:path w="7412723" h="11390855">
                <a:moveTo>
                  <a:pt x="0" y="0"/>
                </a:moveTo>
                <a:lnTo>
                  <a:pt x="7412723" y="0"/>
                </a:lnTo>
                <a:lnTo>
                  <a:pt x="7412723" y="11390855"/>
                </a:lnTo>
                <a:lnTo>
                  <a:pt x="0" y="113908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8600" y="-218783"/>
            <a:ext cx="3780438" cy="10724565"/>
          </a:xfrm>
          <a:custGeom>
            <a:avLst/>
            <a:gdLst/>
            <a:ahLst/>
            <a:cxnLst/>
            <a:rect l="l" t="t" r="r" b="b"/>
            <a:pathLst>
              <a:path w="3780438" h="10724565">
                <a:moveTo>
                  <a:pt x="0" y="0"/>
                </a:moveTo>
                <a:lnTo>
                  <a:pt x="3780438" y="0"/>
                </a:lnTo>
                <a:lnTo>
                  <a:pt x="3780438" y="10724566"/>
                </a:lnTo>
                <a:lnTo>
                  <a:pt x="0" y="107245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19200" y="1409700"/>
            <a:ext cx="9548155" cy="369991"/>
          </a:xfrm>
          <a:custGeom>
            <a:avLst/>
            <a:gdLst/>
            <a:ahLst/>
            <a:cxnLst/>
            <a:rect l="l" t="t" r="r" b="b"/>
            <a:pathLst>
              <a:path w="9548155" h="369991">
                <a:moveTo>
                  <a:pt x="0" y="0"/>
                </a:moveTo>
                <a:lnTo>
                  <a:pt x="9548155" y="0"/>
                </a:lnTo>
                <a:lnTo>
                  <a:pt x="9548155" y="369991"/>
                </a:lnTo>
                <a:lnTo>
                  <a:pt x="0" y="3699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17" name="Obraz 16"/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2" r="4262"/>
          <a:stretch/>
        </p:blipFill>
        <p:spPr bwMode="auto">
          <a:xfrm>
            <a:off x="11887200" y="74136"/>
            <a:ext cx="6248400" cy="156421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11"/>
          <p:cNvSpPr txBox="1"/>
          <p:nvPr/>
        </p:nvSpPr>
        <p:spPr>
          <a:xfrm>
            <a:off x="1444832" y="551911"/>
            <a:ext cx="9882445" cy="646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0"/>
              </a:lnSpc>
            </a:pPr>
            <a:r>
              <a:rPr lang="pl-PL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„</a:t>
            </a:r>
            <a:r>
              <a:rPr lang="pl-PL" sz="4000" spc="11" dirty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Małopolska gotowa na adaptację</a:t>
            </a:r>
            <a:r>
              <a:rPr lang="en-US" sz="4000" spc="11" dirty="0" smtClean="0">
                <a:solidFill>
                  <a:srgbClr val="0C54A2"/>
                </a:solidFill>
                <a:latin typeface="Another Shabby"/>
                <a:ea typeface="Another Shabby"/>
                <a:cs typeface="Another Shabby"/>
                <a:sym typeface="Another Shabby"/>
              </a:rPr>
              <a:t>”</a:t>
            </a:r>
            <a:endParaRPr lang="en-US" sz="4000" spc="11" dirty="0">
              <a:solidFill>
                <a:srgbClr val="0C54A2"/>
              </a:solidFill>
              <a:latin typeface="Another Shabby"/>
              <a:ea typeface="Another Shabby"/>
              <a:cs typeface="Another Shabby"/>
              <a:sym typeface="Another Shabby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362201" y="2158592"/>
            <a:ext cx="9823783" cy="7714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pl-PL" sz="4000" b="1" dirty="0">
                <a:solidFill>
                  <a:srgbClr val="008A3E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WOJEWÓDZTWO MAŁOPOLSKIE</a:t>
            </a:r>
            <a:r>
              <a:rPr lang="pl-PL" sz="4000" dirty="0">
                <a:solidFill>
                  <a:srgbClr val="008A3E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pl-PL" sz="4000" dirty="0" smtClean="0">
              <a:solidFill>
                <a:srgbClr val="008A3E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Opracowanie Regionalnej Strategii </a:t>
            </a:r>
            <a:r>
              <a:rPr lang="pl-PL" sz="32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Adaptacji</a:t>
            </a:r>
            <a:r>
              <a:rPr lang="pl-PL" sz="3200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pl-PL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(RSA), </a:t>
            </a:r>
            <a:endParaRPr lang="pl-PL" sz="3200" dirty="0" smtClea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pl-PL" sz="3200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powołanie grupy zadaniowej </a:t>
            </a:r>
            <a:r>
              <a:rPr lang="pl-PL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ds. opracowania </a:t>
            </a:r>
            <a:r>
              <a:rPr lang="pl-PL" sz="3200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 rozwoju </a:t>
            </a:r>
            <a:r>
              <a:rPr lang="pl-PL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RSA, </a:t>
            </a:r>
            <a:endParaRPr lang="pl-PL" sz="3200" dirty="0" smtClea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pl-PL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</a:t>
            </a:r>
            <a:r>
              <a:rPr lang="pl-PL" sz="3200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sparcie eksperckie MIP4Adapt (Misje EU „Adaptacja do zmiany klimatu)</a:t>
            </a:r>
          </a:p>
          <a:p>
            <a:pPr algn="just">
              <a:spcBef>
                <a:spcPts val="1200"/>
              </a:spcBef>
              <a:spcAft>
                <a:spcPts val="1000"/>
              </a:spcAft>
            </a:pP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Utworzenie wirtualnej Regionalnej Platformy </a:t>
            </a:r>
            <a:r>
              <a:rPr lang="pl-PL" sz="32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Wsparcia </a:t>
            </a: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Adaptacji </a:t>
            </a:r>
          </a:p>
          <a:p>
            <a:pPr marL="457200" indent="-45720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pl-PL" sz="3200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prowadzenie regularnych </a:t>
            </a:r>
            <a:r>
              <a:rPr lang="pl-PL" sz="3200" b="1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szkoleń </a:t>
            </a:r>
            <a:r>
              <a:rPr lang="pl-PL" sz="32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pl-PL" sz="3200" b="1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warsztatów </a:t>
            </a:r>
          </a:p>
          <a:p>
            <a:pPr marL="457200" indent="-457200" algn="just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pl-PL" sz="3200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przygotowanie </a:t>
            </a:r>
            <a:r>
              <a:rPr lang="pl-PL" sz="3200" b="1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wytycznych </a:t>
            </a:r>
            <a:r>
              <a:rPr lang="pl-PL" sz="32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pl-PL" sz="3200" b="1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materiałów </a:t>
            </a:r>
          </a:p>
          <a:p>
            <a:pPr algn="just">
              <a:spcBef>
                <a:spcPts val="1200"/>
              </a:spcBef>
              <a:spcAft>
                <a:spcPts val="1000"/>
              </a:spcAft>
            </a:pP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Realizacja projektu demonstracyjnego </a:t>
            </a:r>
          </a:p>
          <a:p>
            <a:pPr algn="just">
              <a:spcBef>
                <a:spcPts val="1200"/>
              </a:spcBef>
              <a:spcAft>
                <a:spcPts val="1000"/>
              </a:spcAft>
            </a:pP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Organizacja spotkań </a:t>
            </a:r>
            <a:r>
              <a:rPr lang="pl-PL" sz="32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oraz </a:t>
            </a:r>
            <a:r>
              <a:rPr lang="pl-PL" sz="32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konferencji</a:t>
            </a:r>
            <a:endParaRPr lang="pl-PL" sz="2400" dirty="0">
              <a:solidFill>
                <a:srgbClr val="595959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Obraz 15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52486" t="51882" r="38530" b="31049"/>
          <a:stretch/>
        </p:blipFill>
        <p:spPr>
          <a:xfrm>
            <a:off x="838200" y="3318412"/>
            <a:ext cx="1447800" cy="1433476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9074" t="51411" r="51469" b="31520"/>
          <a:stretch/>
        </p:blipFill>
        <p:spPr>
          <a:xfrm>
            <a:off x="685800" y="5444389"/>
            <a:ext cx="1524000" cy="1433476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561D4051-78EF-4AF9-4F55-98F2198E467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6307" t="51411" r="64709" b="31520"/>
          <a:stretch/>
        </p:blipFill>
        <p:spPr>
          <a:xfrm>
            <a:off x="838200" y="7572345"/>
            <a:ext cx="1447800" cy="1433476"/>
          </a:xfrm>
          <a:prstGeom prst="rect">
            <a:avLst/>
          </a:prstGeom>
        </p:spPr>
      </p:pic>
      <p:pic>
        <p:nvPicPr>
          <p:cNvPr id="2050" name="Picture 2" descr="Praca w grupie przy stole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5984" y="2095500"/>
            <a:ext cx="5650831" cy="38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Obraz 27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2"/>
          <a:stretch/>
        </p:blipFill>
        <p:spPr>
          <a:xfrm>
            <a:off x="12218956" y="6057900"/>
            <a:ext cx="5611844" cy="4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3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13038</TotalTime>
  <Words>697</Words>
  <Application>Microsoft Office PowerPoint</Application>
  <PresentationFormat>Niestandardowy</PresentationFormat>
  <Paragraphs>118</Paragraphs>
  <Slides>12</Slides>
  <Notes>11</Notes>
  <HiddenSlides>0</HiddenSlides>
  <MMClips>0</MMClips>
  <ScaleCrop>false</ScaleCrop>
  <HeadingPairs>
    <vt:vector size="6" baseType="variant">
      <vt:variant>
        <vt:lpstr>Używane czcionki</vt:lpstr>
      </vt:variant>
      <vt:variant>
        <vt:i4>9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22" baseType="lpstr">
      <vt:lpstr>Another Shabby</vt:lpstr>
      <vt:lpstr>Calibri</vt:lpstr>
      <vt:lpstr>Antique Olive</vt:lpstr>
      <vt:lpstr>Verdana</vt:lpstr>
      <vt:lpstr>Antique Olive Bold</vt:lpstr>
      <vt:lpstr>Times New Roman</vt:lpstr>
      <vt:lpstr>Arial</vt:lpstr>
      <vt:lpstr>Tahoma</vt:lpstr>
      <vt:lpstr>Cambria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Brown Abstract Aesthetic Blank A4 Document Landscape – kopia (Prezentacja)</dc:title>
  <dc:creator>Kowalik, Kinga</dc:creator>
  <cp:lastModifiedBy>Radoń, Kinga</cp:lastModifiedBy>
  <cp:revision>93</cp:revision>
  <dcterms:created xsi:type="dcterms:W3CDTF">2006-08-16T00:00:00Z</dcterms:created>
  <dcterms:modified xsi:type="dcterms:W3CDTF">2025-06-11T06:09:36Z</dcterms:modified>
  <dc:identifier>DAGXeRfL7oc</dc:identifier>
</cp:coreProperties>
</file>